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notesSlides/notesSlide3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notesSlides/notesSlide3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notesSlides/notesSlide3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notesSlides/notesSlide3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notesSlides/notesSlide38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notesSlides/notesSlide39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notesSlides/notesSlide40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notesSlides/notesSlide41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notesSlides/notesSlide42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notesSlides/notesSlide43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notesSlides/notesSlide44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1" r:id="rId2"/>
    <p:sldId id="280" r:id="rId3"/>
    <p:sldId id="275" r:id="rId4"/>
    <p:sldId id="276" r:id="rId5"/>
    <p:sldId id="282" r:id="rId6"/>
    <p:sldId id="324" r:id="rId7"/>
    <p:sldId id="325" r:id="rId8"/>
    <p:sldId id="301" r:id="rId9"/>
    <p:sldId id="279" r:id="rId10"/>
    <p:sldId id="302" r:id="rId11"/>
    <p:sldId id="303" r:id="rId12"/>
    <p:sldId id="283" r:id="rId13"/>
    <p:sldId id="304" r:id="rId14"/>
    <p:sldId id="305" r:id="rId15"/>
    <p:sldId id="284" r:id="rId16"/>
    <p:sldId id="306" r:id="rId17"/>
    <p:sldId id="307" r:id="rId18"/>
    <p:sldId id="285" r:id="rId19"/>
    <p:sldId id="308" r:id="rId20"/>
    <p:sldId id="309" r:id="rId21"/>
    <p:sldId id="323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26" r:id="rId41"/>
    <p:sldId id="319" r:id="rId42"/>
    <p:sldId id="320" r:id="rId43"/>
    <p:sldId id="321" r:id="rId44"/>
    <p:sldId id="322" r:id="rId45"/>
    <p:sldId id="273" r:id="rId46"/>
    <p:sldId id="286" r:id="rId47"/>
    <p:sldId id="274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iTT UP Poznań" initials="CIiTT UPP" lastIdx="0" clrIdx="0">
    <p:extLst>
      <p:ext uri="{19B8F6BF-5375-455C-9EA6-DF929625EA0E}">
        <p15:presenceInfo xmlns:p15="http://schemas.microsoft.com/office/powerpoint/2012/main" userId="CIiTT UP Pozna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Arkusz_programu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Arkusz_programu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Arkusz_programu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Arkusz_programu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Arkusz_programu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Arkusz_programu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Arkusz_programu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Arkusz_programu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Arkusz_programu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Arkusz_programu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Arkusz_programu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Arkusz_programu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Arkusz_programu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Arkusz_programu_Microsoft_Excel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Arkusz_programu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Arkusz_programu_Microsoft_Excel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Arkusz_programu_Microsoft_Excel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Arkusz_programu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Arkusz_programu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Arkusz_programu_Microsoft_Excel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Arkusz_programu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Arkusz_programu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Arkusz_programu_Microsoft_Excel3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Arkusz_programu_Microsoft_Excel31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Arkusz_programu_Microsoft_Excel3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Arkusz_programu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Arkusz_programu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Arkusz_programu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Arkusz_programu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Arkusz_programu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Arkusz_programu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UCZESTNIKÓW W POSZCZEGÓLNYCH MODUŁACH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E2-4E06-ACCD-07D61EFDE000}"/>
              </c:ext>
            </c:extLst>
          </c:dPt>
          <c:dPt>
            <c:idx val="2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E2-4E06-ACCD-07D61EFDE00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E2-4E06-ACCD-07D61EFDE0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Arkusz1!$G$4:$G$7</c:f>
              <c:strCache>
                <c:ptCount val="4"/>
                <c:pt idx="0">
                  <c:v>MODUŁ I</c:v>
                </c:pt>
                <c:pt idx="1">
                  <c:v>MODUŁ II </c:v>
                </c:pt>
                <c:pt idx="2">
                  <c:v>MODUŁ III</c:v>
                </c:pt>
                <c:pt idx="3">
                  <c:v>MODUŁ IV</c:v>
                </c:pt>
              </c:strCache>
            </c:strRef>
          </c:cat>
          <c:val>
            <c:numRef>
              <c:f>Arkusz1!$H$4:$H$7</c:f>
              <c:numCache>
                <c:formatCode>General</c:formatCode>
                <c:ptCount val="4"/>
                <c:pt idx="0">
                  <c:v>80</c:v>
                </c:pt>
                <c:pt idx="1">
                  <c:v>68</c:v>
                </c:pt>
                <c:pt idx="2">
                  <c:v>39</c:v>
                </c:pt>
                <c:pt idx="3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8E2-4E06-ACCD-07D61EFDE0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6818224"/>
        <c:axId val="306818616"/>
      </c:barChart>
      <c:catAx>
        <c:axId val="30681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6818616"/>
        <c:crosses val="autoZero"/>
        <c:auto val="1"/>
        <c:lblAlgn val="ctr"/>
        <c:lblOffset val="100"/>
        <c:noMultiLvlLbl val="0"/>
      </c:catAx>
      <c:valAx>
        <c:axId val="30681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681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Czy zgłaszając się na sesję coachingową miała Pani/miał Pan okazję zapoznać się z działalnością CIiTT</a:t>
            </a:r>
            <a:r>
              <a:rPr lang="pl-PL" baseline="0" dirty="0"/>
              <a:t> UPP</a:t>
            </a:r>
            <a:r>
              <a:rPr lang="pl-PL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zgłaszając się na sesję coachingową miała Pani/miał Pan okazję zapoznać się z działalnością CIiTT</a:t>
            </a:r>
            <a:r>
              <a:rPr lang="pl-PL" baseline="0"/>
              <a:t> UPP</a:t>
            </a:r>
            <a:r>
              <a:rPr lang="pl-PL"/>
              <a:t>?</a:t>
            </a:r>
          </a:p>
        </c:rich>
      </c:tx>
      <c:layout>
        <c:manualLayout>
          <c:xMode val="edge"/>
          <c:yMode val="edge"/>
          <c:x val="0.10871522309711286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A0-4AF4-AAD9-1E9137D8FB2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A0-4AF4-AAD9-1E9137D8FB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ANTE'!$B$4:$C$5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ANTE'!$Y$4:$Y$5</c:f>
              <c:numCache>
                <c:formatCode>0%</c:formatCode>
                <c:ptCount val="2"/>
                <c:pt idx="0">
                  <c:v>0.67716535433070868</c:v>
                </c:pt>
                <c:pt idx="1">
                  <c:v>0.32283464566929132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8A0-4AF4-AAD9-1E9137D8F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miała Pani/miał Pan okazję zapoznać się z treścią regulaminu zarządzania własnością intelektualną Uniwersytetu Przyrodniczego w Poznaniu?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miała Pani/miał Pan okazję zapoznać się z treścią regulaminu zarządzania własnością intelektualną Uniwersytetu Przyrodniczego w Poznaniu?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D8-479A-8133-1ACF2C915E4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D8-479A-8133-1ACF2C915E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ANTE'!$B$7:$C$8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ANTE'!$Y$7:$Y$8</c:f>
              <c:numCache>
                <c:formatCode>0%</c:formatCode>
                <c:ptCount val="2"/>
                <c:pt idx="0">
                  <c:v>0.3888888888888889</c:v>
                </c:pt>
                <c:pt idx="1">
                  <c:v>0.61111111111111116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D8-479A-8133-1ACF2C915E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zgłaszała Pani/zgłaszał Pan kiedykolwiek wyniki badań do komercjalizacji w CIiTT?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EC-4E04-99E9-63D87C62BEF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EC-4E04-99E9-63D87C62BE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ANTE'!$B$10:$C$12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Czy uczestniczyła już Pani/uczestniczył Pan kiedykolwiek w projekcie związanym z komercjalizacją wyników badań i prac rozwojowych?</c:v>
                </c:pt>
              </c:strCache>
            </c:strRef>
          </c:cat>
          <c:val>
            <c:numRef>
              <c:f>'ANKIETA EX ANTE'!$Y$10:$Y$11</c:f>
              <c:numCache>
                <c:formatCode>0%</c:formatCode>
                <c:ptCount val="2"/>
                <c:pt idx="0">
                  <c:v>0.23015873015873015</c:v>
                </c:pt>
                <c:pt idx="1">
                  <c:v>0.76984126984126988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EC-4E04-99E9-63D87C62BE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uczestniczyła już Pani/uczestniczył Pan kiedykolwiek w projekcie związanym z komercjalizacją wyników badań i prac rozwojowych?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43-4C74-9B68-4D52B597CD9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43-4C74-9B68-4D52B597CD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ANTE'!$B$13:$C$14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ANTE'!$Y$13:$Y$14</c:f>
              <c:numCache>
                <c:formatCode>0%</c:formatCode>
                <c:ptCount val="2"/>
                <c:pt idx="0">
                  <c:v>0.34920634920634919</c:v>
                </c:pt>
                <c:pt idx="1">
                  <c:v>0.65079365079365081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43-4C74-9B68-4D52B597CD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w 2017 roku zamierza Pani/Pan zgłosić wyniki badań do komercjalizacji?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38-49B1-923E-2DD05C33FCB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8-49B1-923E-2DD05C33FC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ANTE'!$B$16:$C$17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ANTE'!$Y$16:$Y$17</c:f>
              <c:numCache>
                <c:formatCode>0%</c:formatCode>
                <c:ptCount val="2"/>
                <c:pt idx="0">
                  <c:v>0.28225806451612906</c:v>
                </c:pt>
                <c:pt idx="1">
                  <c:v>0.717741935483871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8-49B1-923E-2DD05C33FC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Jakie dobra intelektualne zamierza Pani/Pan w przyszłości skomercjalizować?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'ANKIETA EX ANTE'!$B$19:$C$23</c:f>
              <c:strCache>
                <c:ptCount val="5"/>
                <c:pt idx="0">
                  <c:v>PATENT LUB WZÓR UŻYTKOWY</c:v>
                </c:pt>
                <c:pt idx="1">
                  <c:v>UTWÓR</c:v>
                </c:pt>
                <c:pt idx="2">
                  <c:v>UTRWALONE KNOW-HOW</c:v>
                </c:pt>
                <c:pt idx="3">
                  <c:v>WZÓR PRZEMYSŁOWY</c:v>
                </c:pt>
                <c:pt idx="4">
                  <c:v>INNE</c:v>
                </c:pt>
              </c:strCache>
            </c:strRef>
          </c:cat>
          <c:val>
            <c:numRef>
              <c:f>'ANKIETA EX ANTE'!$Y$19:$Y$23</c:f>
              <c:numCache>
                <c:formatCode>0%</c:formatCode>
                <c:ptCount val="5"/>
                <c:pt idx="0">
                  <c:v>0.49166666666666664</c:v>
                </c:pt>
                <c:pt idx="1">
                  <c:v>8.3333333333333329E-2</c:v>
                </c:pt>
                <c:pt idx="2">
                  <c:v>0.19166666666666668</c:v>
                </c:pt>
                <c:pt idx="3">
                  <c:v>6.6666666666666666E-2</c:v>
                </c:pt>
                <c:pt idx="4">
                  <c:v>0.16666666666666666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16-4335-BD0D-F2CA6ACC72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2503392"/>
        <c:axId val="316774504"/>
      </c:barChart>
      <c:catAx>
        <c:axId val="31250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6774504"/>
        <c:crosses val="autoZero"/>
        <c:auto val="1"/>
        <c:lblAlgn val="ctr"/>
        <c:lblOffset val="100"/>
        <c:noMultiLvlLbl val="0"/>
      </c:catAx>
      <c:valAx>
        <c:axId val="31677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250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w przypadku komercjalizacji wyników badań byłaby Pani/byłby Pan zainteresowana/y nabyciem praw własności od Uniwersytetu Przyrodniczego w Poznaniu?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2-48AB-ABE2-73404A9047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2-48AB-ABE2-73404A904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ANTE'!$B$25:$C$26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ANTE'!$Y$25:$Y$26</c:f>
              <c:numCache>
                <c:formatCode>0%</c:formatCode>
                <c:ptCount val="2"/>
                <c:pt idx="0">
                  <c:v>0.65289256198347112</c:v>
                </c:pt>
                <c:pt idx="1">
                  <c:v>0.34710743801652894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82-48AB-ABE2-73404A9047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w przypadku komercjalizacji wyników badań byłaby Pani/byłby Pan zainteresowana/y zaangażowaniem bezpośrednim w komercjalizację i współtworzeniem spółki technologicznej (spin-off)?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DD-8573-F4C27E98E7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06-41DD-8573-F4C27E98E7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ANTE'!$B$28:$C$29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ANTE'!$Y$28:$Y$29</c:f>
              <c:numCache>
                <c:formatCode>0%</c:formatCode>
                <c:ptCount val="2"/>
                <c:pt idx="0">
                  <c:v>0.65289256198347112</c:v>
                </c:pt>
                <c:pt idx="1">
                  <c:v>0.34710743801652894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906-41DD-8573-F4C27E98E7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MODUŁ I</a:t>
            </a:r>
            <a:r>
              <a:rPr lang="pl-PL" baseline="0" dirty="0"/>
              <a:t> - KOMERCJALIZACJA WYNIKÓW BADAŃ - OCENA </a:t>
            </a:r>
            <a:r>
              <a:rPr lang="pl-PL" baseline="0" dirty="0" smtClean="0"/>
              <a:t>POTENCJAŁU </a:t>
            </a:r>
          </a:p>
          <a:p>
            <a:pPr>
              <a:defRPr/>
            </a:pPr>
            <a:r>
              <a:rPr lang="pl-PL" baseline="0" dirty="0" smtClean="0"/>
              <a:t>LICZBA UCZESTNIKÓW</a:t>
            </a:r>
            <a:endParaRPr lang="pl-PL" dirty="0"/>
          </a:p>
        </c:rich>
      </c:tx>
      <c:layout>
        <c:manualLayout>
          <c:xMode val="edge"/>
          <c:yMode val="edge"/>
          <c:x val="0.14857071938451061"/>
          <c:y val="1.7927473324253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5A-47C8-8703-D048A9F3ED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Arkusz1!$C$3:$C$7</c:f>
              <c:strCache>
                <c:ptCount val="5"/>
                <c:pt idx="0">
                  <c:v>Biotechnologia</c:v>
                </c:pt>
                <c:pt idx="1">
                  <c:v>Technologia żywności i żywienia</c:v>
                </c:pt>
                <c:pt idx="2">
                  <c:v>Meblarstwo i technologia drewna</c:v>
                </c:pt>
                <c:pt idx="3">
                  <c:v>Inżynieria środowiska/gospodarka odpadami/ochrona środowiska</c:v>
                </c:pt>
                <c:pt idx="4">
                  <c:v>Technologie w rolnictwie oraz pozostałe przyrodnicze</c:v>
                </c:pt>
              </c:strCache>
            </c:strRef>
          </c:cat>
          <c:val>
            <c:numRef>
              <c:f>Arkusz1!$D$3:$D$7</c:f>
              <c:numCache>
                <c:formatCode>General</c:formatCode>
                <c:ptCount val="5"/>
                <c:pt idx="0">
                  <c:v>15</c:v>
                </c:pt>
                <c:pt idx="1">
                  <c:v>18</c:v>
                </c:pt>
                <c:pt idx="2">
                  <c:v>17</c:v>
                </c:pt>
                <c:pt idx="3">
                  <c:v>17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5A-47C8-8703-D048A9F3ED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7469792"/>
        <c:axId val="307470184"/>
      </c:barChart>
      <c:catAx>
        <c:axId val="30746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70184"/>
        <c:crosses val="autoZero"/>
        <c:auto val="1"/>
        <c:lblAlgn val="ctr"/>
        <c:lblOffset val="100"/>
        <c:noMultiLvlLbl val="0"/>
      </c:catAx>
      <c:valAx>
        <c:axId val="307470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6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Jak Pani/Pan ocenia swoją wiedzę związaną z komercjalizacją przed rozpoczęciem sesji?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'ANKIETA EX ANTE'!$B$31:$C$34</c:f>
              <c:strCache>
                <c:ptCount val="4"/>
                <c:pt idx="0">
                  <c:v>POZIOM ZAAWANSOWANY</c:v>
                </c:pt>
                <c:pt idx="1">
                  <c:v>POZIOM ŚREDNI</c:v>
                </c:pt>
                <c:pt idx="2">
                  <c:v>POZIOM PODSTAWOWY</c:v>
                </c:pt>
                <c:pt idx="3">
                  <c:v>POZIOM NISKI </c:v>
                </c:pt>
              </c:strCache>
            </c:strRef>
          </c:cat>
          <c:val>
            <c:numRef>
              <c:f>'ANKIETA EX ANTE'!$Y$31:$Y$34</c:f>
              <c:numCache>
                <c:formatCode>0%</c:formatCode>
                <c:ptCount val="4"/>
                <c:pt idx="0">
                  <c:v>3.1496062992125984E-2</c:v>
                </c:pt>
                <c:pt idx="1">
                  <c:v>0.11023622047244094</c:v>
                </c:pt>
                <c:pt idx="2">
                  <c:v>0.38582677165354329</c:v>
                </c:pt>
                <c:pt idx="3">
                  <c:v>0.47244094488188976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C4-4BB8-9C46-6D178F7046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6776072"/>
        <c:axId val="316776464"/>
      </c:barChart>
      <c:catAx>
        <c:axId val="316776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6776464"/>
        <c:crosses val="autoZero"/>
        <c:auto val="1"/>
        <c:lblAlgn val="ctr"/>
        <c:lblOffset val="100"/>
        <c:noMultiLvlLbl val="0"/>
      </c:catAx>
      <c:valAx>
        <c:axId val="3167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677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Proszę ocenić ogólnie coachingową sesję warsztatową: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A7-46DE-994C-A5144B1D89F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A7-46DE-994C-A5144B1D89F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FA7-46DE-994C-A5144B1D89F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FA7-46DE-994C-A5144B1D89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I-IV'!$B$3:$C$6</c:f>
              <c:strCache>
                <c:ptCount val="4"/>
                <c:pt idx="0">
                  <c:v>CELUJĄCO</c:v>
                </c:pt>
                <c:pt idx="1">
                  <c:v>BARDZO DOBRZE</c:v>
                </c:pt>
                <c:pt idx="2">
                  <c:v>DOBRZE</c:v>
                </c:pt>
                <c:pt idx="3">
                  <c:v>DOSTATECZNIE</c:v>
                </c:pt>
              </c:strCache>
            </c:strRef>
          </c:cat>
          <c:val>
            <c:numRef>
              <c:f>'ANKIETA EX ANTE MODUŁY I-IV'!$I$3:$I$6</c:f>
              <c:numCache>
                <c:formatCode>0%</c:formatCode>
                <c:ptCount val="4"/>
                <c:pt idx="0">
                  <c:v>0.37790697674418605</c:v>
                </c:pt>
                <c:pt idx="1">
                  <c:v>0.56395348837209303</c:v>
                </c:pt>
                <c:pt idx="2">
                  <c:v>5.8139534883720929E-2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FA7-46DE-994C-A5144B1D89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Proszę ocenić sposób ujęcia oceny potencjału </a:t>
            </a:r>
            <a:r>
              <a:rPr lang="pl-PL" dirty="0" smtClean="0"/>
              <a:t>komercjalizacyjnego dla danej specjalizacji</a:t>
            </a:r>
            <a:r>
              <a:rPr lang="pl-PL" baseline="0" dirty="0" smtClean="0"/>
              <a:t> </a:t>
            </a:r>
            <a:r>
              <a:rPr lang="pl-PL" dirty="0" smtClean="0"/>
              <a:t>podczas </a:t>
            </a:r>
            <a:r>
              <a:rPr lang="pl-PL" dirty="0"/>
              <a:t>coachingowej sesji warsztatowej: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2-49DC-A86F-61CB1CEA3CB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2-49DC-A86F-61CB1CEA3CB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82-49DC-A86F-61CB1CEA3CB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82-49DC-A86F-61CB1CEA3C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I-IV'!$B$8:$C$11</c:f>
              <c:strCache>
                <c:ptCount val="4"/>
                <c:pt idx="0">
                  <c:v>CELUJĄCO</c:v>
                </c:pt>
                <c:pt idx="1">
                  <c:v>BARDZO DOBRZE</c:v>
                </c:pt>
                <c:pt idx="2">
                  <c:v>DOBRZE</c:v>
                </c:pt>
                <c:pt idx="3">
                  <c:v>DOSTATECZNIE</c:v>
                </c:pt>
              </c:strCache>
            </c:strRef>
          </c:cat>
          <c:val>
            <c:numRef>
              <c:f>'ANKIETA EX ANTE MODUŁY I-IV'!$I$8:$I$11</c:f>
              <c:numCache>
                <c:formatCode>0%</c:formatCode>
                <c:ptCount val="4"/>
                <c:pt idx="0">
                  <c:v>0.33139534883720928</c:v>
                </c:pt>
                <c:pt idx="1">
                  <c:v>0.56976744186046513</c:v>
                </c:pt>
                <c:pt idx="2">
                  <c:v>9.8837209302325577E-2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682-49DC-A86F-61CB1CEA3C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Proszę ocenić przydatność rozwiązań wypracowanych podczas coachingowej sesji warsztatowej: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75-4471-A670-36F93A5AD8B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75-4471-A670-36F93A5AD8B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B75-4471-A670-36F93A5AD8B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B75-4471-A670-36F93A5AD8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I-IV'!$B$13:$C$16</c:f>
              <c:strCache>
                <c:ptCount val="4"/>
                <c:pt idx="0">
                  <c:v>CELUJĄCO</c:v>
                </c:pt>
                <c:pt idx="1">
                  <c:v>BARDZO DOBRZE</c:v>
                </c:pt>
                <c:pt idx="2">
                  <c:v>DOBRZE</c:v>
                </c:pt>
                <c:pt idx="3">
                  <c:v>DOSTATECZNIE</c:v>
                </c:pt>
              </c:strCache>
            </c:strRef>
          </c:cat>
          <c:val>
            <c:numRef>
              <c:f>'ANKIETA EX ANTE MODUŁY I-IV'!$I$13:$I$16</c:f>
              <c:numCache>
                <c:formatCode>0%</c:formatCode>
                <c:ptCount val="4"/>
                <c:pt idx="0">
                  <c:v>0.27485380116959063</c:v>
                </c:pt>
                <c:pt idx="1">
                  <c:v>0.58479532163742687</c:v>
                </c:pt>
                <c:pt idx="2">
                  <c:v>0.13450292397660818</c:v>
                </c:pt>
                <c:pt idx="3">
                  <c:v>5.8479532163742687E-3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B75-4471-A670-36F93A5AD8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informacje zdobyte podczas coachingowej sesji warsztatowej pogłębiły Pani/Pana wiedzę z komercjalizacji wyników badań?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C6-404D-A2AD-BC92FD435D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C6-404D-A2AD-BC92FD435DE7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C6-404D-A2AD-BC92FD435DE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I-IV'!$B$18:$C$19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 MODUŁY I-IV'!$I$18:$I$19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C6-404D-A2AD-BC92FD435D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Czy wiedza i umiejętności zdobyte podczas warsztatu mają szansę być wykorzystane w praktyce komercjalizacji wyników badań?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E6-4188-9389-DBEA452E0A1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E6-4188-9389-DBEA452E0A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I-IV'!$B$21:$C$22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'ANKIETA EX ANTE MODUŁY I-IV'!$I$21:$I$22</c:f>
              <c:numCache>
                <c:formatCode>0%</c:formatCode>
                <c:ptCount val="2"/>
                <c:pt idx="0">
                  <c:v>0.95930232558139539</c:v>
                </c:pt>
                <c:pt idx="1">
                  <c:v>4.0697674418604654E-2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E6-4188-9389-DBEA452E0A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Proszę ocenić moderatora prowadzącego coachingową sesję warsztatową: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25-4D81-9025-2021586BCCC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25-4D81-9025-2021586BCCC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25-4D81-9025-2021586BCCC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25-4D81-9025-2021586BCCCB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425-4D81-9025-2021586BCC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EX ANTE MODUŁY I-IV'!$B$24:$C$27</c:f>
              <c:strCache>
                <c:ptCount val="4"/>
                <c:pt idx="0">
                  <c:v>CELUJĄCO</c:v>
                </c:pt>
                <c:pt idx="1">
                  <c:v>BARDZO DOBRZE</c:v>
                </c:pt>
                <c:pt idx="2">
                  <c:v>DOBRZE</c:v>
                </c:pt>
                <c:pt idx="3">
                  <c:v>DOSTATECZNIE</c:v>
                </c:pt>
              </c:strCache>
            </c:strRef>
          </c:cat>
          <c:val>
            <c:numRef>
              <c:f>'ANKIETA EX ANTE MODUŁY I-IV'!$I$24:$I$27</c:f>
              <c:numCache>
                <c:formatCode>0%</c:formatCode>
                <c:ptCount val="4"/>
                <c:pt idx="0">
                  <c:v>0.65116279069767447</c:v>
                </c:pt>
                <c:pt idx="1">
                  <c:v>0.33139534883720928</c:v>
                </c:pt>
                <c:pt idx="2">
                  <c:v>1.7441860465116279E-2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425-4D81-9025-2021586BCC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Jak Pani/Pan ocenia swoją wiedzę związaną z komercjalizacją po zakończeniu sesji coachingowej?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F3-45E8-9612-0A2C3560C00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1F3-45E8-9612-0A2C3560C00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1F3-45E8-9612-0A2C3560C00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1F3-45E8-9612-0A2C3560C0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'ANKIETA EX POST MODUŁY I-IV'!$B$29:$C$32</c:f>
              <c:strCache>
                <c:ptCount val="4"/>
                <c:pt idx="0">
                  <c:v>POZIOM ZAAWANSOWANY</c:v>
                </c:pt>
                <c:pt idx="1">
                  <c:v>POZIOM ŚREDNI</c:v>
                </c:pt>
                <c:pt idx="2">
                  <c:v>POZIOM PODSTATOWY</c:v>
                </c:pt>
                <c:pt idx="3">
                  <c:v>POZIOM NISKI</c:v>
                </c:pt>
              </c:strCache>
            </c:strRef>
          </c:cat>
          <c:val>
            <c:numRef>
              <c:f>'ANKIETA EX POST MODUŁY I-IV'!$I$29:$I$32</c:f>
              <c:numCache>
                <c:formatCode>0%</c:formatCode>
                <c:ptCount val="4"/>
                <c:pt idx="0">
                  <c:v>0.15204678362573099</c:v>
                </c:pt>
                <c:pt idx="1">
                  <c:v>0.56725146198830412</c:v>
                </c:pt>
                <c:pt idx="2">
                  <c:v>0.2807017543859649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1F3-45E8-9612-0A2C3560C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9276464"/>
        <c:axId val="319276856"/>
      </c:barChart>
      <c:catAx>
        <c:axId val="31927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276856"/>
        <c:crosses val="autoZero"/>
        <c:auto val="1"/>
        <c:lblAlgn val="ctr"/>
        <c:lblOffset val="100"/>
        <c:noMultiLvlLbl val="0"/>
      </c:catAx>
      <c:valAx>
        <c:axId val="319276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27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Ocena wiedzy związanej z komercjalizacją przed i po sesji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'ANKIETA EX ANTE'!$Y$36</c:f>
              <c:strCache>
                <c:ptCount val="1"/>
                <c:pt idx="0">
                  <c:v>PRZED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'ANKIETA EX ANTE'!$B$31:$C$34</c:f>
              <c:strCache>
                <c:ptCount val="4"/>
                <c:pt idx="0">
                  <c:v>POZIOM ZAAWANSOWANY</c:v>
                </c:pt>
                <c:pt idx="1">
                  <c:v>POZIOM ŚREDNI</c:v>
                </c:pt>
                <c:pt idx="2">
                  <c:v>POZIOM PODSTAWOWY</c:v>
                </c:pt>
                <c:pt idx="3">
                  <c:v>POZIOM NISKI </c:v>
                </c:pt>
              </c:strCache>
            </c:strRef>
          </c:cat>
          <c:val>
            <c:numRef>
              <c:f>'ANKIETA EX ANTE'!$Y$31:$Y$34</c:f>
              <c:numCache>
                <c:formatCode>0%</c:formatCode>
                <c:ptCount val="4"/>
                <c:pt idx="0">
                  <c:v>3.1496062992125984E-2</c:v>
                </c:pt>
                <c:pt idx="1">
                  <c:v>0.11023622047244094</c:v>
                </c:pt>
                <c:pt idx="2">
                  <c:v>0.38582677165354329</c:v>
                </c:pt>
                <c:pt idx="3">
                  <c:v>0.47244094488188976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46-4FAC-9860-2F2CFE4A5C63}"/>
            </c:ext>
          </c:extLst>
        </c:ser>
        <c:ser>
          <c:idx val="1"/>
          <c:order val="1"/>
          <c:tx>
            <c:strRef>
              <c:f>'ANKIETA EX ANTE'!$Z$36</c:f>
              <c:strCache>
                <c:ptCount val="1"/>
                <c:pt idx="0">
                  <c:v>PO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'ANKIETA EX ANTE'!$B$31:$C$34</c:f>
              <c:strCache>
                <c:ptCount val="4"/>
                <c:pt idx="0">
                  <c:v>POZIOM ZAAWANSOWANY</c:v>
                </c:pt>
                <c:pt idx="1">
                  <c:v>POZIOM ŚREDNI</c:v>
                </c:pt>
                <c:pt idx="2">
                  <c:v>POZIOM PODSTAWOWY</c:v>
                </c:pt>
                <c:pt idx="3">
                  <c:v>POZIOM NISKI </c:v>
                </c:pt>
              </c:strCache>
            </c:strRef>
          </c:cat>
          <c:val>
            <c:numRef>
              <c:f>'ANKIETA EX ANTE'!$Z$31:$Z$34</c:f>
              <c:numCache>
                <c:formatCode>0%</c:formatCode>
                <c:ptCount val="4"/>
                <c:pt idx="0">
                  <c:v>0.15204678362573099</c:v>
                </c:pt>
                <c:pt idx="1">
                  <c:v>0.56725146198830412</c:v>
                </c:pt>
                <c:pt idx="2">
                  <c:v>0.2807017543859649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46-4FAC-9860-2F2CFE4A5C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9277640"/>
        <c:axId val="319278032"/>
      </c:barChart>
      <c:catAx>
        <c:axId val="31927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278032"/>
        <c:crosses val="autoZero"/>
        <c:auto val="1"/>
        <c:lblAlgn val="ctr"/>
        <c:lblOffset val="100"/>
        <c:noMultiLvlLbl val="0"/>
      </c:catAx>
      <c:valAx>
        <c:axId val="31927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277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WYNIKI ANKIETY KOMPETENCYJNEJ </a:t>
            </a:r>
          </a:p>
          <a:p>
            <a:pPr>
              <a:defRPr/>
            </a:pPr>
            <a:r>
              <a:rPr lang="pl-PL"/>
              <a:t>MODUŁ 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40-4C30-85AA-D005E4AC20B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40-4C30-85AA-D005E4AC20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KOMPETENCYJNA I'!$B$36:$B$37</c:f>
              <c:strCache>
                <c:ptCount val="2"/>
                <c:pt idx="0">
                  <c:v>PRAWIDŁOWE ODPOWIEDZI</c:v>
                </c:pt>
                <c:pt idx="1">
                  <c:v>NIEPRAWIDŁOWE ODPOWIEDZI</c:v>
                </c:pt>
              </c:strCache>
            </c:strRef>
          </c:cat>
          <c:val>
            <c:numRef>
              <c:f>'ANKIETA KOMPETENCYJNA I'!$D$36:$D$37</c:f>
              <c:numCache>
                <c:formatCode>0%</c:formatCode>
                <c:ptCount val="2"/>
                <c:pt idx="0">
                  <c:v>0.93343898573692552</c:v>
                </c:pt>
                <c:pt idx="1">
                  <c:v>6.6561014263074481E-2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840-4C30-85AA-D005E4AC2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MODUŁ I - KOMERCJALIZACJA WYNIKÓW BADAŃ - OCENA </a:t>
            </a:r>
            <a:r>
              <a:rPr lang="pl-PL" sz="1600" dirty="0" smtClean="0"/>
              <a:t>POTENCJAŁU</a:t>
            </a:r>
          </a:p>
          <a:p>
            <a:pPr>
              <a:defRPr/>
            </a:pPr>
            <a:r>
              <a:rPr lang="pl-PL" sz="1600" dirty="0" smtClean="0"/>
              <a:t>LICZBA UCZESTNIKÓW</a:t>
            </a:r>
            <a:endParaRPr lang="pl-PL" sz="1600" dirty="0"/>
          </a:p>
        </c:rich>
      </c:tx>
      <c:layout>
        <c:manualLayout>
          <c:xMode val="edge"/>
          <c:yMode val="edge"/>
          <c:x val="0.18525652714463323"/>
          <c:y val="3.819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'PODSUMOWANIE '!$R$2:$R$10</c:f>
              <c:strCache>
                <c:ptCount val="9"/>
                <c:pt idx="0">
                  <c:v>WRiB</c:v>
                </c:pt>
                <c:pt idx="1">
                  <c:v>WL</c:v>
                </c:pt>
                <c:pt idx="2">
                  <c:v>WMWiNoZ</c:v>
                </c:pt>
                <c:pt idx="3">
                  <c:v>WTD</c:v>
                </c:pt>
                <c:pt idx="4">
                  <c:v>WOiAK</c:v>
                </c:pt>
                <c:pt idx="5">
                  <c:v>WNoŻIŻ</c:v>
                </c:pt>
                <c:pt idx="6">
                  <c:v>WIŚIGP</c:v>
                </c:pt>
                <c:pt idx="7">
                  <c:v>WES</c:v>
                </c:pt>
                <c:pt idx="8">
                  <c:v>Pozostałe jednostki UPP</c:v>
                </c:pt>
              </c:strCache>
            </c:strRef>
          </c:cat>
          <c:val>
            <c:numRef>
              <c:f>'PODSUMOWANIE '!$S$2:$S$10</c:f>
              <c:numCache>
                <c:formatCode>General</c:formatCode>
                <c:ptCount val="9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11</c:v>
                </c:pt>
                <c:pt idx="4">
                  <c:v>5</c:v>
                </c:pt>
                <c:pt idx="5">
                  <c:v>27</c:v>
                </c:pt>
                <c:pt idx="6">
                  <c:v>12</c:v>
                </c:pt>
                <c:pt idx="7">
                  <c:v>1</c:v>
                </c:pt>
                <c:pt idx="8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01-4B24-8FB4-9FC3D49994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7470968"/>
        <c:axId val="307471360"/>
      </c:barChart>
      <c:catAx>
        <c:axId val="30747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71360"/>
        <c:crosses val="autoZero"/>
        <c:auto val="1"/>
        <c:lblAlgn val="ctr"/>
        <c:lblOffset val="100"/>
        <c:noMultiLvlLbl val="0"/>
      </c:catAx>
      <c:valAx>
        <c:axId val="30747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70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WYNIKI ANKIETY KOMPETENCYJNEJ </a:t>
            </a:r>
          </a:p>
          <a:p>
            <a:pPr>
              <a:defRPr/>
            </a:pPr>
            <a:r>
              <a:rPr lang="pl-PL"/>
              <a:t>MODUŁ II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CB-4CE1-A808-259192E69D1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CB-4CE1-A808-259192E69D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KOMPETENCYJNA II'!$D$37:$D$38</c:f>
              <c:strCache>
                <c:ptCount val="2"/>
                <c:pt idx="0">
                  <c:v>PRAWIDŁOWE ODPOWIEDZI</c:v>
                </c:pt>
                <c:pt idx="1">
                  <c:v>NIEPRAWIDŁOWE ODPOWIEDZI</c:v>
                </c:pt>
              </c:strCache>
            </c:strRef>
          </c:cat>
          <c:val>
            <c:numRef>
              <c:f>'ANKIETA KOMPETENCYJNA II'!$H$37:$H$38</c:f>
              <c:numCache>
                <c:formatCode>0%</c:formatCode>
                <c:ptCount val="2"/>
                <c:pt idx="0">
                  <c:v>0.85324947589098532</c:v>
                </c:pt>
                <c:pt idx="1">
                  <c:v>0.14675052410901468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CB-4CE1-A808-259192E69D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WYNIKI ANKIETY KOMPETENCYJNEJ </a:t>
            </a:r>
          </a:p>
          <a:p>
            <a:pPr>
              <a:defRPr/>
            </a:pPr>
            <a:r>
              <a:rPr lang="pl-PL"/>
              <a:t>MODUŁ III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DB-4532-9150-10F793AFC7D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DB-4532-9150-10F793AFC7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KOMPETENCYJNA III'!$I$3:$I$4</c:f>
              <c:strCache>
                <c:ptCount val="2"/>
                <c:pt idx="0">
                  <c:v>PRAWIDŁOWE ODPOWIEDZI</c:v>
                </c:pt>
                <c:pt idx="1">
                  <c:v>NIEPRAWIDŁOWE ODPOWIEDZI</c:v>
                </c:pt>
              </c:strCache>
            </c:strRef>
          </c:cat>
          <c:val>
            <c:numRef>
              <c:f>'ANKIETA KOMPETENCYJNA III'!$K$3:$K$4</c:f>
              <c:numCache>
                <c:formatCode>0%</c:formatCode>
                <c:ptCount val="2"/>
                <c:pt idx="0">
                  <c:v>0.92920353982300885</c:v>
                </c:pt>
                <c:pt idx="1">
                  <c:v>7.0796460176991149E-2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DB-4532-9150-10F793AFC7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WY</a:t>
            </a:r>
            <a:r>
              <a:rPr lang="pl-PL"/>
              <a:t>NIKI ANKIETY KOMPETENCYJNEJ </a:t>
            </a:r>
          </a:p>
          <a:p>
            <a:pPr>
              <a:defRPr/>
            </a:pPr>
            <a:r>
              <a:rPr lang="pl-PL"/>
              <a:t>MODUŁ IV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36-4C63-8D87-71985B06D88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336-4C63-8D87-71985B06D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'ANKIETA KOMPETENCYJNA IV'!$I$4:$I$5</c:f>
              <c:strCache>
                <c:ptCount val="2"/>
                <c:pt idx="0">
                  <c:v>PRAWIDŁOWE ODPOWIEDZI</c:v>
                </c:pt>
                <c:pt idx="1">
                  <c:v>NIEPRAWIDŁOWE ODPOWIEDZI</c:v>
                </c:pt>
              </c:strCache>
            </c:strRef>
          </c:cat>
          <c:val>
            <c:numRef>
              <c:f>'ANKIETA KOMPETENCYJNA IV'!$L$4:$L$5</c:f>
              <c:numCache>
                <c:formatCode>0%</c:formatCode>
                <c:ptCount val="2"/>
                <c:pt idx="0">
                  <c:v>0.88031914893617025</c:v>
                </c:pt>
                <c:pt idx="1">
                  <c:v>0.11968085106382979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36-4C63-8D87-71985B06D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MODUŁ II</a:t>
            </a:r>
            <a:r>
              <a:rPr lang="pl-PL" baseline="0" dirty="0"/>
              <a:t> - EFEKTYWNA PREZENTACJA DLA BIZNESU: OFERTA, TEASER </a:t>
            </a:r>
            <a:r>
              <a:rPr lang="pl-PL" baseline="0" dirty="0" smtClean="0"/>
              <a:t>INWESTYCYJNY,                               PROTOTYP </a:t>
            </a:r>
            <a:r>
              <a:rPr lang="pl-PL" baseline="0" dirty="0"/>
              <a:t>I </a:t>
            </a:r>
            <a:r>
              <a:rPr lang="pl-PL" baseline="0" dirty="0" smtClean="0"/>
              <a:t>WIZUALIZACJA</a:t>
            </a:r>
          </a:p>
          <a:p>
            <a:pPr>
              <a:defRPr/>
            </a:pPr>
            <a:r>
              <a:rPr lang="pl-PL" baseline="0" dirty="0" smtClean="0"/>
              <a:t>LICZBA UCZESTNIKÓW</a:t>
            </a:r>
            <a:endParaRPr lang="pl-PL" dirty="0"/>
          </a:p>
        </c:rich>
      </c:tx>
      <c:layout>
        <c:manualLayout>
          <c:xMode val="edge"/>
          <c:yMode val="edge"/>
          <c:x val="0.14658862975487533"/>
          <c:y val="1.67165677420260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Arkusz1!$C$8:$C$12</c:f>
              <c:strCache>
                <c:ptCount val="5"/>
                <c:pt idx="0">
                  <c:v>Biotechnologia</c:v>
                </c:pt>
                <c:pt idx="1">
                  <c:v>Technologia żywności i żywienia</c:v>
                </c:pt>
                <c:pt idx="2">
                  <c:v>Meblarstwo i technologia drewna</c:v>
                </c:pt>
                <c:pt idx="3">
                  <c:v>Inżynieria środowiska/gospodarka odpadami/ochrona środowiska</c:v>
                </c:pt>
                <c:pt idx="4">
                  <c:v>Technologie w rolnictwie oraz pozostałe przyrodnicze</c:v>
                </c:pt>
              </c:strCache>
            </c:strRef>
          </c:cat>
          <c:val>
            <c:numRef>
              <c:f>Arkusz1!$D$8:$D$12</c:f>
              <c:numCache>
                <c:formatCode>General</c:formatCode>
                <c:ptCount val="5"/>
                <c:pt idx="0">
                  <c:v>17</c:v>
                </c:pt>
                <c:pt idx="1">
                  <c:v>18</c:v>
                </c:pt>
                <c:pt idx="2">
                  <c:v>15</c:v>
                </c:pt>
                <c:pt idx="3">
                  <c:v>13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8A-4BA2-8E2C-73103ACE4E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7472144"/>
        <c:axId val="307472536"/>
      </c:barChart>
      <c:catAx>
        <c:axId val="30747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72536"/>
        <c:crosses val="autoZero"/>
        <c:auto val="1"/>
        <c:lblAlgn val="ctr"/>
        <c:lblOffset val="100"/>
        <c:noMultiLvlLbl val="0"/>
      </c:catAx>
      <c:valAx>
        <c:axId val="307472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747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MODUŁ II - EFEKTYWNA PREZENTACJA DLA BIZNESU: OFERTA, TEASER INWESTYCYJNY, PROTOYP I </a:t>
            </a:r>
            <a:r>
              <a:rPr lang="pl-PL" sz="1600" dirty="0" smtClean="0"/>
              <a:t>WIZUALIZACJA</a:t>
            </a:r>
          </a:p>
          <a:p>
            <a:pPr>
              <a:defRPr/>
            </a:pPr>
            <a:r>
              <a:rPr lang="pl-PL" sz="1600" dirty="0" smtClean="0"/>
              <a:t>LICZBA UCZESTNIKÓW</a:t>
            </a:r>
            <a:endParaRPr lang="pl-PL" sz="1600" dirty="0"/>
          </a:p>
        </c:rich>
      </c:tx>
      <c:layout>
        <c:manualLayout>
          <c:xMode val="edge"/>
          <c:yMode val="edge"/>
          <c:x val="0.12429157683147969"/>
          <c:y val="2.77778631237177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('PODSUMOWANIE '!$R$2:$R$3,'PODSUMOWANIE '!$R$5:$R$8,'PODSUMOWANIE '!$R$10:$R$11)</c:f>
              <c:strCache>
                <c:ptCount val="8"/>
                <c:pt idx="0">
                  <c:v>WRiB</c:v>
                </c:pt>
                <c:pt idx="1">
                  <c:v>WL</c:v>
                </c:pt>
                <c:pt idx="2">
                  <c:v>WTD</c:v>
                </c:pt>
                <c:pt idx="3">
                  <c:v>WOiAK</c:v>
                </c:pt>
                <c:pt idx="4">
                  <c:v>WNoŻIŻ</c:v>
                </c:pt>
                <c:pt idx="5">
                  <c:v>WIŚIGP</c:v>
                </c:pt>
                <c:pt idx="6">
                  <c:v>Pozostałe jednostki UPP</c:v>
                </c:pt>
                <c:pt idx="7">
                  <c:v>Jednostki zewnętrzne</c:v>
                </c:pt>
              </c:strCache>
            </c:strRef>
          </c:cat>
          <c:val>
            <c:numRef>
              <c:f>('PODSUMOWANIE '!$T$2:$T$3,'PODSUMOWANIE '!$T$5:$T$8,'PODSUMOWANIE '!$T$10:$T$11)</c:f>
              <c:numCache>
                <c:formatCode>General</c:formatCode>
                <c:ptCount val="8"/>
                <c:pt idx="0">
                  <c:v>8</c:v>
                </c:pt>
                <c:pt idx="1">
                  <c:v>2</c:v>
                </c:pt>
                <c:pt idx="2">
                  <c:v>10</c:v>
                </c:pt>
                <c:pt idx="3">
                  <c:v>2</c:v>
                </c:pt>
                <c:pt idx="4">
                  <c:v>18</c:v>
                </c:pt>
                <c:pt idx="5">
                  <c:v>9</c:v>
                </c:pt>
                <c:pt idx="6">
                  <c:v>11</c:v>
                </c:pt>
                <c:pt idx="7">
                  <c:v>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9600776"/>
        <c:axId val="309601168"/>
      </c:barChart>
      <c:catAx>
        <c:axId val="309600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1168"/>
        <c:crosses val="autoZero"/>
        <c:auto val="1"/>
        <c:lblAlgn val="ctr"/>
        <c:lblOffset val="100"/>
        <c:noMultiLvlLbl val="0"/>
      </c:catAx>
      <c:valAx>
        <c:axId val="30960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0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MODUŁ III</a:t>
            </a:r>
            <a:r>
              <a:rPr lang="pl-PL" baseline="0" dirty="0"/>
              <a:t> - STRATEGIE WDROŻENIOWE I STRATEGIE PRODUKTOWE: SCENARIUSZE, MACIERZE, </a:t>
            </a:r>
            <a:r>
              <a:rPr lang="pl-PL" baseline="0" dirty="0" smtClean="0"/>
              <a:t>RYZYKA</a:t>
            </a:r>
          </a:p>
          <a:p>
            <a:pPr>
              <a:defRPr/>
            </a:pPr>
            <a:r>
              <a:rPr lang="pl-PL" baseline="0" dirty="0" smtClean="0"/>
              <a:t>LICZBA UCZESTNIKÓW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6B-467C-B598-031C73F30BE2}"/>
              </c:ext>
            </c:extLst>
          </c:dPt>
          <c:dPt>
            <c:idx val="1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6B-467C-B598-031C73F30BE2}"/>
              </c:ext>
            </c:extLst>
          </c:dPt>
          <c:dPt>
            <c:idx val="2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6B-467C-B598-031C73F30BE2}"/>
              </c:ext>
            </c:extLst>
          </c:dPt>
          <c:dPt>
            <c:idx val="3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6B-467C-B598-031C73F30BE2}"/>
              </c:ext>
            </c:extLst>
          </c:dPt>
          <c:dPt>
            <c:idx val="4"/>
            <c:invertIfNegative val="0"/>
            <c:bubble3D val="0"/>
            <c:spPr>
              <a:solidFill>
                <a:srgbClr val="44546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76B-467C-B598-031C73F30B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Arkusz1!$C$13:$C$17</c:f>
              <c:strCache>
                <c:ptCount val="5"/>
                <c:pt idx="0">
                  <c:v>Biotechnologia</c:v>
                </c:pt>
                <c:pt idx="1">
                  <c:v>Technologia żywności i żywienia</c:v>
                </c:pt>
                <c:pt idx="2">
                  <c:v>Meblarstwo i technologia drewna</c:v>
                </c:pt>
                <c:pt idx="3">
                  <c:v>Inżynieria środowiska/gospodarka odpadami/ochrona środowiska</c:v>
                </c:pt>
                <c:pt idx="4">
                  <c:v>Technologie w rolnictwie oraz pozostałe przyrodnicze</c:v>
                </c:pt>
              </c:strCache>
            </c:strRef>
          </c:cat>
          <c:val>
            <c:numRef>
              <c:f>Arkusz1!$D$13:$D$17</c:f>
              <c:numCache>
                <c:formatCode>General</c:formatCode>
                <c:ptCount val="5"/>
                <c:pt idx="0">
                  <c:v>13</c:v>
                </c:pt>
                <c:pt idx="1">
                  <c:v>5</c:v>
                </c:pt>
                <c:pt idx="2">
                  <c:v>10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76B-467C-B598-031C73F30B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9601560"/>
        <c:axId val="309601952"/>
      </c:barChart>
      <c:catAx>
        <c:axId val="30960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1952"/>
        <c:crosses val="autoZero"/>
        <c:auto val="1"/>
        <c:lblAlgn val="ctr"/>
        <c:lblOffset val="100"/>
        <c:noMultiLvlLbl val="0"/>
      </c:catAx>
      <c:valAx>
        <c:axId val="30960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1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1600"/>
              <a:t>MODUŁ III - STRATEGIE WDROŻENIOWE I STRATEGIE PRODUKTOWE: SCENARIUSZE, MACIERZE, RYZYKA</a:t>
            </a:r>
          </a:p>
          <a:p>
            <a:pPr>
              <a:defRPr/>
            </a:pPr>
            <a:r>
              <a:rPr lang="pl-PL" sz="1600"/>
              <a:t>LICZBA</a:t>
            </a:r>
            <a:r>
              <a:rPr lang="pl-PL" sz="1600" baseline="0"/>
              <a:t> UCZESTNIKÓW</a:t>
            </a:r>
            <a:endParaRPr lang="pl-PL" sz="1600"/>
          </a:p>
        </c:rich>
      </c:tx>
      <c:layout>
        <c:manualLayout>
          <c:xMode val="edge"/>
          <c:yMode val="edge"/>
          <c:x val="0.1326248906386701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4546A">
                <a:lumMod val="75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('PODSUMOWANIE '!$R$2,'PODSUMOWANIE '!$R$2:$R$3,'PODSUMOWANIE '!$R$5:$R$8,'PODSUMOWANIE '!$R$10:$R$11)</c:f>
              <c:strCache>
                <c:ptCount val="9"/>
                <c:pt idx="0">
                  <c:v>WRiB</c:v>
                </c:pt>
                <c:pt idx="1">
                  <c:v>WRiB</c:v>
                </c:pt>
                <c:pt idx="2">
                  <c:v>WL</c:v>
                </c:pt>
                <c:pt idx="3">
                  <c:v>WTD</c:v>
                </c:pt>
                <c:pt idx="4">
                  <c:v>WOiAK</c:v>
                </c:pt>
                <c:pt idx="5">
                  <c:v>WNoŻIŻ</c:v>
                </c:pt>
                <c:pt idx="6">
                  <c:v>WIŚIGP</c:v>
                </c:pt>
                <c:pt idx="7">
                  <c:v>Pozostałe jednostki UPP</c:v>
                </c:pt>
                <c:pt idx="8">
                  <c:v>Jednostki zewnętrzne</c:v>
                </c:pt>
              </c:strCache>
            </c:strRef>
          </c:cat>
          <c:val>
            <c:numRef>
              <c:f>('PODSUMOWANIE '!$U$2,'PODSUMOWANIE '!$U$4:$U$8,'PODSUMOWANIE '!$U$10:$U$11)</c:f>
              <c:numCache>
                <c:formatCode>General</c:formatCode>
                <c:ptCount val="8"/>
                <c:pt idx="0">
                  <c:v>6</c:v>
                </c:pt>
                <c:pt idx="1">
                  <c:v>2</c:v>
                </c:pt>
                <c:pt idx="2">
                  <c:v>7</c:v>
                </c:pt>
                <c:pt idx="3">
                  <c:v>2</c:v>
                </c:pt>
                <c:pt idx="4">
                  <c:v>6</c:v>
                </c:pt>
                <c:pt idx="5">
                  <c:v>4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9602736"/>
        <c:axId val="309603128"/>
      </c:barChart>
      <c:catAx>
        <c:axId val="30960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3128"/>
        <c:crosses val="autoZero"/>
        <c:auto val="1"/>
        <c:lblAlgn val="ctr"/>
        <c:lblOffset val="100"/>
        <c:noMultiLvlLbl val="0"/>
      </c:catAx>
      <c:valAx>
        <c:axId val="30960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MODUŁ IV </a:t>
            </a:r>
            <a:r>
              <a:rPr lang="pl-PL" baseline="0" dirty="0"/>
              <a:t>- PROMOCJA PROJEKTÓW ROZWOJOWYCH, UPOWSZECHNIANIE WYNIKÓW </a:t>
            </a:r>
            <a:r>
              <a:rPr lang="pl-PL" baseline="0" dirty="0" smtClean="0"/>
              <a:t>BADAŃ</a:t>
            </a:r>
          </a:p>
          <a:p>
            <a:pPr>
              <a:defRPr/>
            </a:pPr>
            <a:r>
              <a:rPr lang="pl-PL" baseline="0" dirty="0" smtClean="0"/>
              <a:t>LICZBA UCZESTNIKÓW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'PODSUMOWANIE '!$C$18:$C$22</c:f>
              <c:strCache>
                <c:ptCount val="5"/>
                <c:pt idx="0">
                  <c:v>Biotechnologia</c:v>
                </c:pt>
                <c:pt idx="1">
                  <c:v>Technologia żywności i żywienia</c:v>
                </c:pt>
                <c:pt idx="2">
                  <c:v>Meblarstwo i technologia drewna</c:v>
                </c:pt>
                <c:pt idx="3">
                  <c:v>Inżynieria środowiska/gospodarka odpadami/ochrona środowiska</c:v>
                </c:pt>
                <c:pt idx="4">
                  <c:v>Technologie w rolnictwie oraz pozostałe przyrodnicze</c:v>
                </c:pt>
              </c:strCache>
            </c:strRef>
          </c:cat>
          <c:val>
            <c:numRef>
              <c:f>'PODSUMOWANIE '!$D$18:$D$22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38-44E5-A6CA-BD48E7A2BF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9603912"/>
        <c:axId val="309604304"/>
      </c:barChart>
      <c:catAx>
        <c:axId val="30960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4304"/>
        <c:crosses val="autoZero"/>
        <c:auto val="1"/>
        <c:lblAlgn val="ctr"/>
        <c:lblOffset val="100"/>
        <c:noMultiLvlLbl val="0"/>
      </c:catAx>
      <c:valAx>
        <c:axId val="309604304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60391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MODUŁ IV- PROMOCJA PROJEKTÓW ROZWOJOWYCH, UPOWSZECHNIANIE WYNIKÓW </a:t>
            </a:r>
            <a:r>
              <a:rPr lang="pl-PL" sz="1600" dirty="0" smtClean="0"/>
              <a:t>BADAŃ</a:t>
            </a:r>
          </a:p>
          <a:p>
            <a:pPr>
              <a:defRPr/>
            </a:pPr>
            <a:r>
              <a:rPr lang="pl-PL" sz="1600" dirty="0" smtClean="0"/>
              <a:t>LICZBA</a:t>
            </a:r>
            <a:r>
              <a:rPr lang="pl-PL" sz="1600" baseline="0" dirty="0" smtClean="0"/>
              <a:t> UCZESTNIKÓW</a:t>
            </a:r>
            <a:endParaRPr lang="pl-PL" sz="1600" dirty="0" smtClean="0"/>
          </a:p>
        </c:rich>
      </c:tx>
      <c:layout>
        <c:manualLayout>
          <c:xMode val="edge"/>
          <c:yMode val="edge"/>
          <c:x val="0.12318836277400648"/>
          <c:y val="2.4287283989456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('PODSUMOWANIE '!$R$2,'PODSUMOWANIE '!$R$4:$R$5,'PODSUMOWANIE '!$R$7:$R$10)</c:f>
              <c:strCache>
                <c:ptCount val="7"/>
                <c:pt idx="0">
                  <c:v>WRiB</c:v>
                </c:pt>
                <c:pt idx="1">
                  <c:v>WMWiNoZ</c:v>
                </c:pt>
                <c:pt idx="2">
                  <c:v>WTD</c:v>
                </c:pt>
                <c:pt idx="3">
                  <c:v>WNoŻIŻ</c:v>
                </c:pt>
                <c:pt idx="4">
                  <c:v>WIŚIGP</c:v>
                </c:pt>
                <c:pt idx="5">
                  <c:v>WES</c:v>
                </c:pt>
                <c:pt idx="6">
                  <c:v>Pozostałe jednostki UPP</c:v>
                </c:pt>
              </c:strCache>
            </c:strRef>
          </c:cat>
          <c:val>
            <c:numRef>
              <c:f>('PODSUMOWANIE '!$V$2,'PODSUMOWANIE '!$V$4:$V$5,'PODSUMOWANIE '!$V$7:$V$10)</c:f>
              <c:numCache>
                <c:formatCode>General</c:formatCode>
                <c:ptCount val="7"/>
                <c:pt idx="0">
                  <c:v>5</c:v>
                </c:pt>
                <c:pt idx="1">
                  <c:v>3</c:v>
                </c:pt>
                <c:pt idx="2">
                  <c:v>6</c:v>
                </c:pt>
                <c:pt idx="3">
                  <c:v>12</c:v>
                </c:pt>
                <c:pt idx="4">
                  <c:v>7</c:v>
                </c:pt>
                <c:pt idx="5">
                  <c:v>1</c:v>
                </c:pt>
                <c:pt idx="6">
                  <c:v>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2499864"/>
        <c:axId val="312500256"/>
      </c:barChart>
      <c:catAx>
        <c:axId val="312499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2500256"/>
        <c:crosses val="autoZero"/>
        <c:auto val="1"/>
        <c:lblAlgn val="ctr"/>
        <c:lblOffset val="100"/>
        <c:noMultiLvlLbl val="0"/>
      </c:catAx>
      <c:valAx>
        <c:axId val="31250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2499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4F4BA-71D2-4A27-A867-268E0D4F318C}" type="doc">
      <dgm:prSet loTypeId="urn:microsoft.com/office/officeart/2005/8/layout/matrix3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B97973-9F8D-47CF-8285-FCA16BD1F337}">
      <dgm:prSet custT="1"/>
      <dgm:spPr/>
      <dgm:t>
        <a:bodyPr/>
        <a:lstStyle/>
        <a:p>
          <a:r>
            <a:rPr lang="pl-PL" sz="1750" dirty="0" smtClean="0">
              <a:latin typeface="Cambria" panose="02040503050406030204" pitchFamily="18" charset="0"/>
            </a:rPr>
            <a:t>I. Komercjalizacja wyników badań - ocena potencjału</a:t>
          </a:r>
          <a:endParaRPr lang="pl-PL" sz="1750" dirty="0"/>
        </a:p>
      </dgm:t>
    </dgm:pt>
    <dgm:pt modelId="{663EECAF-D0A6-441E-9488-3C67A1C98ABD}" type="parTrans" cxnId="{0C623F10-44A2-46E0-88DA-A35EBABF49DF}">
      <dgm:prSet/>
      <dgm:spPr/>
      <dgm:t>
        <a:bodyPr/>
        <a:lstStyle/>
        <a:p>
          <a:endParaRPr lang="pl-PL"/>
        </a:p>
      </dgm:t>
    </dgm:pt>
    <dgm:pt modelId="{E7BAF8E2-5365-4E55-AB0F-BA8FCEB6C280}" type="sibTrans" cxnId="{0C623F10-44A2-46E0-88DA-A35EBABF49DF}">
      <dgm:prSet/>
      <dgm:spPr/>
      <dgm:t>
        <a:bodyPr/>
        <a:lstStyle/>
        <a:p>
          <a:endParaRPr lang="pl-PL"/>
        </a:p>
      </dgm:t>
    </dgm:pt>
    <dgm:pt modelId="{1F6851EE-70A2-471B-848C-737986851239}">
      <dgm:prSet phldrT="[Tekst]" custT="1"/>
      <dgm:spPr/>
      <dgm:t>
        <a:bodyPr/>
        <a:lstStyle/>
        <a:p>
          <a:r>
            <a:rPr lang="pl-PL" sz="1750" dirty="0" smtClean="0">
              <a:latin typeface="Cambria" panose="02040503050406030204" pitchFamily="18" charset="0"/>
            </a:rPr>
            <a:t>II. Efektywna prezentacja dla biznesu:                    oferta, teaser inwestycyjny, prototyp                         i wizualizacja</a:t>
          </a:r>
          <a:endParaRPr lang="pl-PL" sz="1750" dirty="0"/>
        </a:p>
      </dgm:t>
    </dgm:pt>
    <dgm:pt modelId="{31F5ACFF-6C8F-4D0C-9D4B-3EC5BD143284}" type="parTrans" cxnId="{97C86742-294E-4D7D-8237-41765D608825}">
      <dgm:prSet/>
      <dgm:spPr/>
      <dgm:t>
        <a:bodyPr/>
        <a:lstStyle/>
        <a:p>
          <a:endParaRPr lang="pl-PL"/>
        </a:p>
      </dgm:t>
    </dgm:pt>
    <dgm:pt modelId="{69F50B66-C5C2-4B0E-B4D2-C3828942794D}" type="sibTrans" cxnId="{97C86742-294E-4D7D-8237-41765D608825}">
      <dgm:prSet/>
      <dgm:spPr/>
      <dgm:t>
        <a:bodyPr/>
        <a:lstStyle/>
        <a:p>
          <a:endParaRPr lang="pl-PL"/>
        </a:p>
      </dgm:t>
    </dgm:pt>
    <dgm:pt modelId="{06EAEDCA-DBD3-43F2-A252-76BBD72249FD}">
      <dgm:prSet phldrT="[Tekst]" custT="1"/>
      <dgm:spPr/>
      <dgm:t>
        <a:bodyPr/>
        <a:lstStyle/>
        <a:p>
          <a:r>
            <a:rPr lang="pl-PL" sz="1750" dirty="0" smtClean="0">
              <a:latin typeface="Cambria" panose="02040503050406030204" pitchFamily="18" charset="0"/>
            </a:rPr>
            <a:t>III. Strategie wdrożeniowe                    i strategie produktowe: scenariusze, macierze, ryzyka</a:t>
          </a:r>
          <a:endParaRPr lang="pl-PL" sz="1750" dirty="0"/>
        </a:p>
      </dgm:t>
    </dgm:pt>
    <dgm:pt modelId="{5B955F61-6B66-4119-8520-2EB01BB18CD1}" type="parTrans" cxnId="{71DF4EB4-098C-4457-A3B8-BC66F6DA8B97}">
      <dgm:prSet/>
      <dgm:spPr/>
      <dgm:t>
        <a:bodyPr/>
        <a:lstStyle/>
        <a:p>
          <a:endParaRPr lang="pl-PL"/>
        </a:p>
      </dgm:t>
    </dgm:pt>
    <dgm:pt modelId="{05057F0A-5B9C-46FC-8E87-C56CA45FE8B9}" type="sibTrans" cxnId="{71DF4EB4-098C-4457-A3B8-BC66F6DA8B97}">
      <dgm:prSet/>
      <dgm:spPr/>
      <dgm:t>
        <a:bodyPr/>
        <a:lstStyle/>
        <a:p>
          <a:endParaRPr lang="pl-PL"/>
        </a:p>
      </dgm:t>
    </dgm:pt>
    <dgm:pt modelId="{3D5DD72E-5F79-4315-9357-09C6593C401C}">
      <dgm:prSet phldrT="[Tekst]" custT="1"/>
      <dgm:spPr/>
      <dgm:t>
        <a:bodyPr/>
        <a:lstStyle/>
        <a:p>
          <a:r>
            <a:rPr lang="pl-PL" sz="1750" dirty="0" smtClean="0">
              <a:latin typeface="Cambria" panose="02040503050406030204" pitchFamily="18" charset="0"/>
            </a:rPr>
            <a:t>IV. Promocja projektów rozwojowych, upowszechnianie wyników badań</a:t>
          </a:r>
          <a:endParaRPr lang="pl-PL" sz="1750" dirty="0"/>
        </a:p>
      </dgm:t>
    </dgm:pt>
    <dgm:pt modelId="{3B7C44F4-CE2C-44B0-8F1B-ECE2E6DDE031}" type="parTrans" cxnId="{0A89A733-DD3F-4336-AA13-DB273A3264F1}">
      <dgm:prSet/>
      <dgm:spPr/>
      <dgm:t>
        <a:bodyPr/>
        <a:lstStyle/>
        <a:p>
          <a:endParaRPr lang="pl-PL"/>
        </a:p>
      </dgm:t>
    </dgm:pt>
    <dgm:pt modelId="{87B2DF75-F9B9-4526-B13F-C0E99896ACF8}" type="sibTrans" cxnId="{0A89A733-DD3F-4336-AA13-DB273A3264F1}">
      <dgm:prSet/>
      <dgm:spPr/>
      <dgm:t>
        <a:bodyPr/>
        <a:lstStyle/>
        <a:p>
          <a:endParaRPr lang="pl-PL"/>
        </a:p>
      </dgm:t>
    </dgm:pt>
    <dgm:pt modelId="{DC70BBA1-BB33-4079-A351-256CBBFFB154}" type="pres">
      <dgm:prSet presAssocID="{B254F4BA-71D2-4A27-A867-268E0D4F318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185FD30-1385-4467-9639-EC72425B41BD}" type="pres">
      <dgm:prSet presAssocID="{B254F4BA-71D2-4A27-A867-268E0D4F318C}" presName="diamond" presStyleLbl="bgShp" presStyleIdx="0" presStyleCnt="1" custLinFactNeighborY="2771"/>
      <dgm:spPr/>
      <dgm:t>
        <a:bodyPr/>
        <a:lstStyle/>
        <a:p>
          <a:endParaRPr lang="pl-PL"/>
        </a:p>
      </dgm:t>
    </dgm:pt>
    <dgm:pt modelId="{4A5634AD-E61C-4C12-81BF-6FC91711500C}" type="pres">
      <dgm:prSet presAssocID="{B254F4BA-71D2-4A27-A867-268E0D4F318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80EA26-315C-4C9F-BFA9-FB9EA6EC7CCC}" type="pres">
      <dgm:prSet presAssocID="{B254F4BA-71D2-4A27-A867-268E0D4F318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406253-EE49-4113-B29C-D674849AA69A}" type="pres">
      <dgm:prSet presAssocID="{B254F4BA-71D2-4A27-A867-268E0D4F318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6231DC-472A-4C30-AF96-0FB484DF206C}" type="pres">
      <dgm:prSet presAssocID="{B254F4BA-71D2-4A27-A867-268E0D4F318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7C86742-294E-4D7D-8237-41765D608825}" srcId="{B254F4BA-71D2-4A27-A867-268E0D4F318C}" destId="{1F6851EE-70A2-471B-848C-737986851239}" srcOrd="1" destOrd="0" parTransId="{31F5ACFF-6C8F-4D0C-9D4B-3EC5BD143284}" sibTransId="{69F50B66-C5C2-4B0E-B4D2-C3828942794D}"/>
    <dgm:cxn modelId="{A767DB38-A570-4D77-93FE-C4A0ED026A2A}" type="presOf" srcId="{1F6851EE-70A2-471B-848C-737986851239}" destId="{4880EA26-315C-4C9F-BFA9-FB9EA6EC7CCC}" srcOrd="0" destOrd="0" presId="urn:microsoft.com/office/officeart/2005/8/layout/matrix3"/>
    <dgm:cxn modelId="{6DAB025B-5DA9-4B11-AF43-E332B5023FA1}" type="presOf" srcId="{E8B97973-9F8D-47CF-8285-FCA16BD1F337}" destId="{4A5634AD-E61C-4C12-81BF-6FC91711500C}" srcOrd="0" destOrd="0" presId="urn:microsoft.com/office/officeart/2005/8/layout/matrix3"/>
    <dgm:cxn modelId="{0C623F10-44A2-46E0-88DA-A35EBABF49DF}" srcId="{B254F4BA-71D2-4A27-A867-268E0D4F318C}" destId="{E8B97973-9F8D-47CF-8285-FCA16BD1F337}" srcOrd="0" destOrd="0" parTransId="{663EECAF-D0A6-441E-9488-3C67A1C98ABD}" sibTransId="{E7BAF8E2-5365-4E55-AB0F-BA8FCEB6C280}"/>
    <dgm:cxn modelId="{A2FEE5F6-BF74-4F2E-8C5A-30750F8C6187}" type="presOf" srcId="{B254F4BA-71D2-4A27-A867-268E0D4F318C}" destId="{DC70BBA1-BB33-4079-A351-256CBBFFB154}" srcOrd="0" destOrd="0" presId="urn:microsoft.com/office/officeart/2005/8/layout/matrix3"/>
    <dgm:cxn modelId="{7F6EF6FD-2828-405E-A036-DC21AFB756DE}" type="presOf" srcId="{06EAEDCA-DBD3-43F2-A252-76BBD72249FD}" destId="{21406253-EE49-4113-B29C-D674849AA69A}" srcOrd="0" destOrd="0" presId="urn:microsoft.com/office/officeart/2005/8/layout/matrix3"/>
    <dgm:cxn modelId="{BF03088C-7B82-40E4-8241-2C00B7A8BF75}" type="presOf" srcId="{3D5DD72E-5F79-4315-9357-09C6593C401C}" destId="{456231DC-472A-4C30-AF96-0FB484DF206C}" srcOrd="0" destOrd="0" presId="urn:microsoft.com/office/officeart/2005/8/layout/matrix3"/>
    <dgm:cxn modelId="{71DF4EB4-098C-4457-A3B8-BC66F6DA8B97}" srcId="{B254F4BA-71D2-4A27-A867-268E0D4F318C}" destId="{06EAEDCA-DBD3-43F2-A252-76BBD72249FD}" srcOrd="2" destOrd="0" parTransId="{5B955F61-6B66-4119-8520-2EB01BB18CD1}" sibTransId="{05057F0A-5B9C-46FC-8E87-C56CA45FE8B9}"/>
    <dgm:cxn modelId="{0A89A733-DD3F-4336-AA13-DB273A3264F1}" srcId="{B254F4BA-71D2-4A27-A867-268E0D4F318C}" destId="{3D5DD72E-5F79-4315-9357-09C6593C401C}" srcOrd="3" destOrd="0" parTransId="{3B7C44F4-CE2C-44B0-8F1B-ECE2E6DDE031}" sibTransId="{87B2DF75-F9B9-4526-B13F-C0E99896ACF8}"/>
    <dgm:cxn modelId="{47E85481-0B49-4CAD-AD1B-696E101000E2}" type="presParOf" srcId="{DC70BBA1-BB33-4079-A351-256CBBFFB154}" destId="{9185FD30-1385-4467-9639-EC72425B41BD}" srcOrd="0" destOrd="0" presId="urn:microsoft.com/office/officeart/2005/8/layout/matrix3"/>
    <dgm:cxn modelId="{860A0846-A1AE-4F0F-A7D5-D6B1FC5298F0}" type="presParOf" srcId="{DC70BBA1-BB33-4079-A351-256CBBFFB154}" destId="{4A5634AD-E61C-4C12-81BF-6FC91711500C}" srcOrd="1" destOrd="0" presId="urn:microsoft.com/office/officeart/2005/8/layout/matrix3"/>
    <dgm:cxn modelId="{E8EB04B1-29B4-4013-A586-7A317263D7BC}" type="presParOf" srcId="{DC70BBA1-BB33-4079-A351-256CBBFFB154}" destId="{4880EA26-315C-4C9F-BFA9-FB9EA6EC7CCC}" srcOrd="2" destOrd="0" presId="urn:microsoft.com/office/officeart/2005/8/layout/matrix3"/>
    <dgm:cxn modelId="{1D6B3177-02EB-4E52-9052-F67DF794850A}" type="presParOf" srcId="{DC70BBA1-BB33-4079-A351-256CBBFFB154}" destId="{21406253-EE49-4113-B29C-D674849AA69A}" srcOrd="3" destOrd="0" presId="urn:microsoft.com/office/officeart/2005/8/layout/matrix3"/>
    <dgm:cxn modelId="{DAE1BA1C-2BEE-4C67-BAD1-9712A77C78FA}" type="presParOf" srcId="{DC70BBA1-BB33-4079-A351-256CBBFFB154}" destId="{456231DC-472A-4C30-AF96-0FB484DF206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15A557-3237-41C8-A48E-9F0E303138F5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313ABCEE-A1FC-47AC-9B5F-431AFEFBFB57}">
      <dgm:prSet phldrT="[Tekst]" custT="1"/>
      <dgm:spPr/>
      <dgm:t>
        <a:bodyPr/>
        <a:lstStyle/>
        <a:p>
          <a:r>
            <a:rPr lang="pl-PL" sz="1400" dirty="0" smtClean="0"/>
            <a:t>Biotechnologia</a:t>
          </a:r>
          <a:endParaRPr lang="pl-PL" sz="1400" dirty="0"/>
        </a:p>
      </dgm:t>
    </dgm:pt>
    <dgm:pt modelId="{9AB80E0B-97F5-4C08-BEDE-A21262D5AE91}" type="parTrans" cxnId="{85F3DD94-1319-4CB0-B85F-3843E98A502B}">
      <dgm:prSet/>
      <dgm:spPr/>
      <dgm:t>
        <a:bodyPr/>
        <a:lstStyle/>
        <a:p>
          <a:endParaRPr lang="pl-PL"/>
        </a:p>
      </dgm:t>
    </dgm:pt>
    <dgm:pt modelId="{C16E7CC9-EB1E-47B5-AF7D-E5B07BE47916}" type="sibTrans" cxnId="{85F3DD94-1319-4CB0-B85F-3843E98A502B}">
      <dgm:prSet/>
      <dgm:spPr/>
      <dgm:t>
        <a:bodyPr/>
        <a:lstStyle/>
        <a:p>
          <a:endParaRPr lang="pl-PL"/>
        </a:p>
      </dgm:t>
    </dgm:pt>
    <dgm:pt modelId="{7AEC8EF8-0065-47DB-8B0D-9FCD1EBFB920}">
      <dgm:prSet phldrT="[Tekst]" custT="1"/>
      <dgm:spPr/>
      <dgm:t>
        <a:bodyPr/>
        <a:lstStyle/>
        <a:p>
          <a:r>
            <a:rPr lang="pl-PL" sz="1400" dirty="0" smtClean="0"/>
            <a:t>Technologia żywności i żywienia</a:t>
          </a:r>
          <a:endParaRPr lang="pl-PL" sz="1400" dirty="0"/>
        </a:p>
      </dgm:t>
    </dgm:pt>
    <dgm:pt modelId="{457784CD-F717-4493-AC44-BD850429E769}" type="parTrans" cxnId="{1E2B9EAA-0FF2-42FD-B8AA-2F88A6C6FB22}">
      <dgm:prSet/>
      <dgm:spPr/>
      <dgm:t>
        <a:bodyPr/>
        <a:lstStyle/>
        <a:p>
          <a:endParaRPr lang="pl-PL"/>
        </a:p>
      </dgm:t>
    </dgm:pt>
    <dgm:pt modelId="{8634349D-3C22-48C0-8A3F-721A6793C626}" type="sibTrans" cxnId="{1E2B9EAA-0FF2-42FD-B8AA-2F88A6C6FB22}">
      <dgm:prSet/>
      <dgm:spPr/>
      <dgm:t>
        <a:bodyPr/>
        <a:lstStyle/>
        <a:p>
          <a:endParaRPr lang="pl-PL"/>
        </a:p>
      </dgm:t>
    </dgm:pt>
    <dgm:pt modelId="{EE775F29-43B8-4E94-B689-D05D5745365A}">
      <dgm:prSet phldrT="[Tekst]" custT="1"/>
      <dgm:spPr/>
      <dgm:t>
        <a:bodyPr/>
        <a:lstStyle/>
        <a:p>
          <a:r>
            <a:rPr lang="pl-PL" sz="1400" dirty="0" smtClean="0"/>
            <a:t>Meblarstwo                    i technologia drewna</a:t>
          </a:r>
          <a:endParaRPr lang="pl-PL" sz="1400" dirty="0"/>
        </a:p>
      </dgm:t>
    </dgm:pt>
    <dgm:pt modelId="{93635DC7-2308-41E3-AAAF-A3654E37D83A}" type="parTrans" cxnId="{D5567697-CF1A-4DD0-A046-681CD3CC7600}">
      <dgm:prSet/>
      <dgm:spPr/>
      <dgm:t>
        <a:bodyPr/>
        <a:lstStyle/>
        <a:p>
          <a:endParaRPr lang="pl-PL"/>
        </a:p>
      </dgm:t>
    </dgm:pt>
    <dgm:pt modelId="{715C8FED-7042-40E2-816F-497F0270716E}" type="sibTrans" cxnId="{D5567697-CF1A-4DD0-A046-681CD3CC7600}">
      <dgm:prSet/>
      <dgm:spPr/>
      <dgm:t>
        <a:bodyPr/>
        <a:lstStyle/>
        <a:p>
          <a:endParaRPr lang="pl-PL"/>
        </a:p>
      </dgm:t>
    </dgm:pt>
    <dgm:pt modelId="{8337AE25-2350-4613-814D-3C67F258DBA6}">
      <dgm:prSet phldrT="[Tekst]" custT="1"/>
      <dgm:spPr/>
      <dgm:t>
        <a:bodyPr/>
        <a:lstStyle/>
        <a:p>
          <a:r>
            <a:rPr lang="pl-PL" sz="1200" dirty="0" smtClean="0"/>
            <a:t>Inżynieria środowiska/   gospodarka odpadami/           ochrona środowiska</a:t>
          </a:r>
          <a:endParaRPr lang="pl-PL" sz="1200" dirty="0"/>
        </a:p>
      </dgm:t>
    </dgm:pt>
    <dgm:pt modelId="{EFBD9C9B-9082-40F2-AB62-D3CEF57859DB}" type="parTrans" cxnId="{D1C65149-3727-45AF-838C-BC831D90E2C1}">
      <dgm:prSet/>
      <dgm:spPr/>
      <dgm:t>
        <a:bodyPr/>
        <a:lstStyle/>
        <a:p>
          <a:endParaRPr lang="pl-PL"/>
        </a:p>
      </dgm:t>
    </dgm:pt>
    <dgm:pt modelId="{E0DF942D-EF4A-44EB-853E-25E3E03213E4}" type="sibTrans" cxnId="{D1C65149-3727-45AF-838C-BC831D90E2C1}">
      <dgm:prSet/>
      <dgm:spPr/>
      <dgm:t>
        <a:bodyPr/>
        <a:lstStyle/>
        <a:p>
          <a:endParaRPr lang="pl-PL"/>
        </a:p>
      </dgm:t>
    </dgm:pt>
    <dgm:pt modelId="{7CD12562-B1EF-41D6-9745-BA48283AAF00}">
      <dgm:prSet phldrT="[Tekst]" custT="1"/>
      <dgm:spPr/>
      <dgm:t>
        <a:bodyPr/>
        <a:lstStyle/>
        <a:p>
          <a:r>
            <a:rPr lang="pl-PL" sz="1400" dirty="0" smtClean="0"/>
            <a:t>Technologie w rolnictwie oraz pozostałe przyrodnicze</a:t>
          </a:r>
          <a:endParaRPr lang="pl-PL" sz="1400" dirty="0"/>
        </a:p>
      </dgm:t>
    </dgm:pt>
    <dgm:pt modelId="{F34FB000-D938-4453-BD4A-062E92B15CAF}" type="parTrans" cxnId="{AC9545AC-B2AE-45E6-96BA-810F712575FB}">
      <dgm:prSet/>
      <dgm:spPr/>
      <dgm:t>
        <a:bodyPr/>
        <a:lstStyle/>
        <a:p>
          <a:endParaRPr lang="pl-PL"/>
        </a:p>
      </dgm:t>
    </dgm:pt>
    <dgm:pt modelId="{CAEF3E51-3455-4003-B9AF-0DF0CBE8F7BF}" type="sibTrans" cxnId="{AC9545AC-B2AE-45E6-96BA-810F712575FB}">
      <dgm:prSet/>
      <dgm:spPr/>
      <dgm:t>
        <a:bodyPr/>
        <a:lstStyle/>
        <a:p>
          <a:endParaRPr lang="pl-PL"/>
        </a:p>
      </dgm:t>
    </dgm:pt>
    <dgm:pt modelId="{2D29B34F-BE3B-47CC-9DA2-0F938272E2CD}" type="pres">
      <dgm:prSet presAssocID="{3115A557-3237-41C8-A48E-9F0E303138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2C00118-8757-4A14-861E-87CF2C0F6C93}" type="pres">
      <dgm:prSet presAssocID="{313ABCEE-A1FC-47AC-9B5F-431AFEFBFB5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F904E53-D8FD-4C6F-BC43-98B03D669B89}" type="pres">
      <dgm:prSet presAssocID="{313ABCEE-A1FC-47AC-9B5F-431AFEFBFB57}" presName="spNode" presStyleCnt="0"/>
      <dgm:spPr/>
      <dgm:t>
        <a:bodyPr/>
        <a:lstStyle/>
        <a:p>
          <a:endParaRPr lang="pl-PL"/>
        </a:p>
      </dgm:t>
    </dgm:pt>
    <dgm:pt modelId="{89F27BC1-A920-412B-995D-0F97B9D2ABA4}" type="pres">
      <dgm:prSet presAssocID="{C16E7CC9-EB1E-47B5-AF7D-E5B07BE47916}" presName="sibTrans" presStyleLbl="sibTrans1D1" presStyleIdx="0" presStyleCnt="5"/>
      <dgm:spPr/>
      <dgm:t>
        <a:bodyPr/>
        <a:lstStyle/>
        <a:p>
          <a:endParaRPr lang="pl-PL"/>
        </a:p>
      </dgm:t>
    </dgm:pt>
    <dgm:pt modelId="{390D1AB7-3842-41D2-8305-A6FA7A0FA2B2}" type="pres">
      <dgm:prSet presAssocID="{7AEC8EF8-0065-47DB-8B0D-9FCD1EBFB92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B5AB38-1E02-4013-9FE4-6EC887CAB7B5}" type="pres">
      <dgm:prSet presAssocID="{7AEC8EF8-0065-47DB-8B0D-9FCD1EBFB920}" presName="spNode" presStyleCnt="0"/>
      <dgm:spPr/>
      <dgm:t>
        <a:bodyPr/>
        <a:lstStyle/>
        <a:p>
          <a:endParaRPr lang="pl-PL"/>
        </a:p>
      </dgm:t>
    </dgm:pt>
    <dgm:pt modelId="{A3F6D058-71E5-4281-AD1B-E5F5B9331540}" type="pres">
      <dgm:prSet presAssocID="{8634349D-3C22-48C0-8A3F-721A6793C626}" presName="sibTrans" presStyleLbl="sibTrans1D1" presStyleIdx="1" presStyleCnt="5"/>
      <dgm:spPr/>
      <dgm:t>
        <a:bodyPr/>
        <a:lstStyle/>
        <a:p>
          <a:endParaRPr lang="pl-PL"/>
        </a:p>
      </dgm:t>
    </dgm:pt>
    <dgm:pt modelId="{83A39E98-1E4E-4D5F-BC4B-2DCC7413D4F6}" type="pres">
      <dgm:prSet presAssocID="{EE775F29-43B8-4E94-B689-D05D5745365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13E9CE6-6536-4FD2-AD62-D3EBFB86A104}" type="pres">
      <dgm:prSet presAssocID="{EE775F29-43B8-4E94-B689-D05D5745365A}" presName="spNode" presStyleCnt="0"/>
      <dgm:spPr/>
      <dgm:t>
        <a:bodyPr/>
        <a:lstStyle/>
        <a:p>
          <a:endParaRPr lang="pl-PL"/>
        </a:p>
      </dgm:t>
    </dgm:pt>
    <dgm:pt modelId="{5EBFC4C6-A67A-4E4D-B3BB-19290455D45F}" type="pres">
      <dgm:prSet presAssocID="{715C8FED-7042-40E2-816F-497F0270716E}" presName="sibTrans" presStyleLbl="sibTrans1D1" presStyleIdx="2" presStyleCnt="5"/>
      <dgm:spPr/>
      <dgm:t>
        <a:bodyPr/>
        <a:lstStyle/>
        <a:p>
          <a:endParaRPr lang="pl-PL"/>
        </a:p>
      </dgm:t>
    </dgm:pt>
    <dgm:pt modelId="{99BCE423-FB55-46B5-832F-C4BDD9150092}" type="pres">
      <dgm:prSet presAssocID="{8337AE25-2350-4613-814D-3C67F258DBA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1E3A43-71D2-47E8-9AEE-D2BDBBC044BC}" type="pres">
      <dgm:prSet presAssocID="{8337AE25-2350-4613-814D-3C67F258DBA6}" presName="spNode" presStyleCnt="0"/>
      <dgm:spPr/>
      <dgm:t>
        <a:bodyPr/>
        <a:lstStyle/>
        <a:p>
          <a:endParaRPr lang="pl-PL"/>
        </a:p>
      </dgm:t>
    </dgm:pt>
    <dgm:pt modelId="{9E9592E2-A483-4C99-BFC5-FA771359C6F2}" type="pres">
      <dgm:prSet presAssocID="{E0DF942D-EF4A-44EB-853E-25E3E03213E4}" presName="sibTrans" presStyleLbl="sibTrans1D1" presStyleIdx="3" presStyleCnt="5"/>
      <dgm:spPr/>
      <dgm:t>
        <a:bodyPr/>
        <a:lstStyle/>
        <a:p>
          <a:endParaRPr lang="pl-PL"/>
        </a:p>
      </dgm:t>
    </dgm:pt>
    <dgm:pt modelId="{5B182AFD-A286-49A5-8515-67357C5B7036}" type="pres">
      <dgm:prSet presAssocID="{7CD12562-B1EF-41D6-9745-BA48283AAF0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E252E75-D9C8-4878-A99B-A1F08053FCC8}" type="pres">
      <dgm:prSet presAssocID="{7CD12562-B1EF-41D6-9745-BA48283AAF00}" presName="spNode" presStyleCnt="0"/>
      <dgm:spPr/>
      <dgm:t>
        <a:bodyPr/>
        <a:lstStyle/>
        <a:p>
          <a:endParaRPr lang="pl-PL"/>
        </a:p>
      </dgm:t>
    </dgm:pt>
    <dgm:pt modelId="{F7D5CE9B-DD2E-43DD-B1DA-62448D1842E9}" type="pres">
      <dgm:prSet presAssocID="{CAEF3E51-3455-4003-B9AF-0DF0CBE8F7BF}" presName="sibTrans" presStyleLbl="sibTrans1D1" presStyleIdx="4" presStyleCnt="5"/>
      <dgm:spPr/>
      <dgm:t>
        <a:bodyPr/>
        <a:lstStyle/>
        <a:p>
          <a:endParaRPr lang="pl-PL"/>
        </a:p>
      </dgm:t>
    </dgm:pt>
  </dgm:ptLst>
  <dgm:cxnLst>
    <dgm:cxn modelId="{28B78EF7-A246-4B16-A430-8124515961AB}" type="presOf" srcId="{7AEC8EF8-0065-47DB-8B0D-9FCD1EBFB920}" destId="{390D1AB7-3842-41D2-8305-A6FA7A0FA2B2}" srcOrd="0" destOrd="0" presId="urn:microsoft.com/office/officeart/2005/8/layout/cycle5"/>
    <dgm:cxn modelId="{50082D69-D34F-4BB8-B918-EB1696AF8281}" type="presOf" srcId="{715C8FED-7042-40E2-816F-497F0270716E}" destId="{5EBFC4C6-A67A-4E4D-B3BB-19290455D45F}" srcOrd="0" destOrd="0" presId="urn:microsoft.com/office/officeart/2005/8/layout/cycle5"/>
    <dgm:cxn modelId="{35ADB05B-72EA-434F-9502-F71498A3B802}" type="presOf" srcId="{CAEF3E51-3455-4003-B9AF-0DF0CBE8F7BF}" destId="{F7D5CE9B-DD2E-43DD-B1DA-62448D1842E9}" srcOrd="0" destOrd="0" presId="urn:microsoft.com/office/officeart/2005/8/layout/cycle5"/>
    <dgm:cxn modelId="{85F3DD94-1319-4CB0-B85F-3843E98A502B}" srcId="{3115A557-3237-41C8-A48E-9F0E303138F5}" destId="{313ABCEE-A1FC-47AC-9B5F-431AFEFBFB57}" srcOrd="0" destOrd="0" parTransId="{9AB80E0B-97F5-4C08-BEDE-A21262D5AE91}" sibTransId="{C16E7CC9-EB1E-47B5-AF7D-E5B07BE47916}"/>
    <dgm:cxn modelId="{42672EB9-9B73-4EF2-A3E4-F9AD321EBE79}" type="presOf" srcId="{E0DF942D-EF4A-44EB-853E-25E3E03213E4}" destId="{9E9592E2-A483-4C99-BFC5-FA771359C6F2}" srcOrd="0" destOrd="0" presId="urn:microsoft.com/office/officeart/2005/8/layout/cycle5"/>
    <dgm:cxn modelId="{EB6AD319-CE38-4047-BDB1-3F0C6B39C852}" type="presOf" srcId="{8337AE25-2350-4613-814D-3C67F258DBA6}" destId="{99BCE423-FB55-46B5-832F-C4BDD9150092}" srcOrd="0" destOrd="0" presId="urn:microsoft.com/office/officeart/2005/8/layout/cycle5"/>
    <dgm:cxn modelId="{580A4C11-EBB9-4544-AB10-428201F514E8}" type="presOf" srcId="{C16E7CC9-EB1E-47B5-AF7D-E5B07BE47916}" destId="{89F27BC1-A920-412B-995D-0F97B9D2ABA4}" srcOrd="0" destOrd="0" presId="urn:microsoft.com/office/officeart/2005/8/layout/cycle5"/>
    <dgm:cxn modelId="{42C53780-4C5C-4B96-AEFA-6345AECFA1B7}" type="presOf" srcId="{7CD12562-B1EF-41D6-9745-BA48283AAF00}" destId="{5B182AFD-A286-49A5-8515-67357C5B7036}" srcOrd="0" destOrd="0" presId="urn:microsoft.com/office/officeart/2005/8/layout/cycle5"/>
    <dgm:cxn modelId="{AC9545AC-B2AE-45E6-96BA-810F712575FB}" srcId="{3115A557-3237-41C8-A48E-9F0E303138F5}" destId="{7CD12562-B1EF-41D6-9745-BA48283AAF00}" srcOrd="4" destOrd="0" parTransId="{F34FB000-D938-4453-BD4A-062E92B15CAF}" sibTransId="{CAEF3E51-3455-4003-B9AF-0DF0CBE8F7BF}"/>
    <dgm:cxn modelId="{1E2B9EAA-0FF2-42FD-B8AA-2F88A6C6FB22}" srcId="{3115A557-3237-41C8-A48E-9F0E303138F5}" destId="{7AEC8EF8-0065-47DB-8B0D-9FCD1EBFB920}" srcOrd="1" destOrd="0" parTransId="{457784CD-F717-4493-AC44-BD850429E769}" sibTransId="{8634349D-3C22-48C0-8A3F-721A6793C626}"/>
    <dgm:cxn modelId="{D98059C6-5863-4242-B190-2EA9EA975B57}" type="presOf" srcId="{3115A557-3237-41C8-A48E-9F0E303138F5}" destId="{2D29B34F-BE3B-47CC-9DA2-0F938272E2CD}" srcOrd="0" destOrd="0" presId="urn:microsoft.com/office/officeart/2005/8/layout/cycle5"/>
    <dgm:cxn modelId="{D1C65149-3727-45AF-838C-BC831D90E2C1}" srcId="{3115A557-3237-41C8-A48E-9F0E303138F5}" destId="{8337AE25-2350-4613-814D-3C67F258DBA6}" srcOrd="3" destOrd="0" parTransId="{EFBD9C9B-9082-40F2-AB62-D3CEF57859DB}" sibTransId="{E0DF942D-EF4A-44EB-853E-25E3E03213E4}"/>
    <dgm:cxn modelId="{D5567697-CF1A-4DD0-A046-681CD3CC7600}" srcId="{3115A557-3237-41C8-A48E-9F0E303138F5}" destId="{EE775F29-43B8-4E94-B689-D05D5745365A}" srcOrd="2" destOrd="0" parTransId="{93635DC7-2308-41E3-AAAF-A3654E37D83A}" sibTransId="{715C8FED-7042-40E2-816F-497F0270716E}"/>
    <dgm:cxn modelId="{17D38B03-F458-4D89-AA15-7F10E6FDD4BB}" type="presOf" srcId="{313ABCEE-A1FC-47AC-9B5F-431AFEFBFB57}" destId="{B2C00118-8757-4A14-861E-87CF2C0F6C93}" srcOrd="0" destOrd="0" presId="urn:microsoft.com/office/officeart/2005/8/layout/cycle5"/>
    <dgm:cxn modelId="{1043569A-434A-4AC8-A49F-AF8B9DA77ED7}" type="presOf" srcId="{8634349D-3C22-48C0-8A3F-721A6793C626}" destId="{A3F6D058-71E5-4281-AD1B-E5F5B9331540}" srcOrd="0" destOrd="0" presId="urn:microsoft.com/office/officeart/2005/8/layout/cycle5"/>
    <dgm:cxn modelId="{461B5945-9469-43D1-AD9B-B6BCC2928B18}" type="presOf" srcId="{EE775F29-43B8-4E94-B689-D05D5745365A}" destId="{83A39E98-1E4E-4D5F-BC4B-2DCC7413D4F6}" srcOrd="0" destOrd="0" presId="urn:microsoft.com/office/officeart/2005/8/layout/cycle5"/>
    <dgm:cxn modelId="{B386E3BA-05A8-4C0A-8A45-7AE865916EAD}" type="presParOf" srcId="{2D29B34F-BE3B-47CC-9DA2-0F938272E2CD}" destId="{B2C00118-8757-4A14-861E-87CF2C0F6C93}" srcOrd="0" destOrd="0" presId="urn:microsoft.com/office/officeart/2005/8/layout/cycle5"/>
    <dgm:cxn modelId="{63BA535E-C4D2-4CC8-81BD-793013D07B4A}" type="presParOf" srcId="{2D29B34F-BE3B-47CC-9DA2-0F938272E2CD}" destId="{AF904E53-D8FD-4C6F-BC43-98B03D669B89}" srcOrd="1" destOrd="0" presId="urn:microsoft.com/office/officeart/2005/8/layout/cycle5"/>
    <dgm:cxn modelId="{B3A7AC3C-7C1A-4878-9572-B5E469931CDF}" type="presParOf" srcId="{2D29B34F-BE3B-47CC-9DA2-0F938272E2CD}" destId="{89F27BC1-A920-412B-995D-0F97B9D2ABA4}" srcOrd="2" destOrd="0" presId="urn:microsoft.com/office/officeart/2005/8/layout/cycle5"/>
    <dgm:cxn modelId="{DEB34E86-7319-4E1B-9C92-BFCE6D1F8354}" type="presParOf" srcId="{2D29B34F-BE3B-47CC-9DA2-0F938272E2CD}" destId="{390D1AB7-3842-41D2-8305-A6FA7A0FA2B2}" srcOrd="3" destOrd="0" presId="urn:microsoft.com/office/officeart/2005/8/layout/cycle5"/>
    <dgm:cxn modelId="{290B9DB0-2A14-4495-86AF-9D382F1E4240}" type="presParOf" srcId="{2D29B34F-BE3B-47CC-9DA2-0F938272E2CD}" destId="{7BB5AB38-1E02-4013-9FE4-6EC887CAB7B5}" srcOrd="4" destOrd="0" presId="urn:microsoft.com/office/officeart/2005/8/layout/cycle5"/>
    <dgm:cxn modelId="{8D5C9EE7-4741-4386-9AB6-F9A6F482E75E}" type="presParOf" srcId="{2D29B34F-BE3B-47CC-9DA2-0F938272E2CD}" destId="{A3F6D058-71E5-4281-AD1B-E5F5B9331540}" srcOrd="5" destOrd="0" presId="urn:microsoft.com/office/officeart/2005/8/layout/cycle5"/>
    <dgm:cxn modelId="{CBAD0730-B618-4EF9-BC6E-DEC1DA29A357}" type="presParOf" srcId="{2D29B34F-BE3B-47CC-9DA2-0F938272E2CD}" destId="{83A39E98-1E4E-4D5F-BC4B-2DCC7413D4F6}" srcOrd="6" destOrd="0" presId="urn:microsoft.com/office/officeart/2005/8/layout/cycle5"/>
    <dgm:cxn modelId="{3307BD18-6D3A-4D49-B013-7D225023E548}" type="presParOf" srcId="{2D29B34F-BE3B-47CC-9DA2-0F938272E2CD}" destId="{D13E9CE6-6536-4FD2-AD62-D3EBFB86A104}" srcOrd="7" destOrd="0" presId="urn:microsoft.com/office/officeart/2005/8/layout/cycle5"/>
    <dgm:cxn modelId="{2217F6A1-352F-40CE-A648-55CDD6171063}" type="presParOf" srcId="{2D29B34F-BE3B-47CC-9DA2-0F938272E2CD}" destId="{5EBFC4C6-A67A-4E4D-B3BB-19290455D45F}" srcOrd="8" destOrd="0" presId="urn:microsoft.com/office/officeart/2005/8/layout/cycle5"/>
    <dgm:cxn modelId="{332D50CE-A6F3-42A7-BCF0-FFE799ACF31C}" type="presParOf" srcId="{2D29B34F-BE3B-47CC-9DA2-0F938272E2CD}" destId="{99BCE423-FB55-46B5-832F-C4BDD9150092}" srcOrd="9" destOrd="0" presId="urn:microsoft.com/office/officeart/2005/8/layout/cycle5"/>
    <dgm:cxn modelId="{C39F02D0-EA79-43BE-82BD-687723A061A5}" type="presParOf" srcId="{2D29B34F-BE3B-47CC-9DA2-0F938272E2CD}" destId="{ED1E3A43-71D2-47E8-9AEE-D2BDBBC044BC}" srcOrd="10" destOrd="0" presId="urn:microsoft.com/office/officeart/2005/8/layout/cycle5"/>
    <dgm:cxn modelId="{FB771D51-596F-40C5-9F18-CA2F9825A17D}" type="presParOf" srcId="{2D29B34F-BE3B-47CC-9DA2-0F938272E2CD}" destId="{9E9592E2-A483-4C99-BFC5-FA771359C6F2}" srcOrd="11" destOrd="0" presId="urn:microsoft.com/office/officeart/2005/8/layout/cycle5"/>
    <dgm:cxn modelId="{AF90B809-DF63-44C4-ADCC-ABBB9D474A75}" type="presParOf" srcId="{2D29B34F-BE3B-47CC-9DA2-0F938272E2CD}" destId="{5B182AFD-A286-49A5-8515-67357C5B7036}" srcOrd="12" destOrd="0" presId="urn:microsoft.com/office/officeart/2005/8/layout/cycle5"/>
    <dgm:cxn modelId="{4D1BFEE0-FB09-4BAF-8907-5CBEEEAD104F}" type="presParOf" srcId="{2D29B34F-BE3B-47CC-9DA2-0F938272E2CD}" destId="{AE252E75-D9C8-4878-A99B-A1F08053FCC8}" srcOrd="13" destOrd="0" presId="urn:microsoft.com/office/officeart/2005/8/layout/cycle5"/>
    <dgm:cxn modelId="{E06014BA-0A5A-484D-A175-B9604F96137B}" type="presParOf" srcId="{2D29B34F-BE3B-47CC-9DA2-0F938272E2CD}" destId="{F7D5CE9B-DD2E-43DD-B1DA-62448D1842E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9C370-1215-401F-9C56-AEB6A4F8D61E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5E9E-339C-4BC2-BE83-2C5441EA8D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37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51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0032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148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70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63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02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338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3945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717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022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84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633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203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743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722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002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652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375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078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179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904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43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61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474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030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46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28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279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878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223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2723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7064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01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343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582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982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2448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7380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4965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684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98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217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046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459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5E9E-339C-4BC2-BE83-2C5441EA8D1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17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8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2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0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8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6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4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6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8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68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49C4-80C2-450F-8C90-E1B319AB6C9D}" type="datetimeFigureOut">
              <a:rPr lang="pl-PL" smtClean="0"/>
              <a:t>2017-12-14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B7A16-EB92-4DA4-9EDF-75DDFF31DD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16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g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jpg"/><Relationship Id="rId9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itt.up.poznan.pl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hyperlink" Target="http://www.iw.org.pl/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://www.inncompuls.up.poznan.p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jp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jpg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1819" y="4107976"/>
            <a:ext cx="10515600" cy="22570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>
                <a:latin typeface="Cambria" panose="02040503050406030204" pitchFamily="18" charset="0"/>
              </a:rPr>
              <a:t/>
            </a:r>
            <a:br>
              <a:rPr lang="pl-PL" sz="2400" dirty="0" smtClean="0">
                <a:latin typeface="Cambria" panose="02040503050406030204" pitchFamily="18" charset="0"/>
              </a:rPr>
            </a:br>
            <a:r>
              <a:rPr lang="pl-PL" sz="2400" dirty="0" smtClean="0">
                <a:latin typeface="Cambria" panose="02040503050406030204" pitchFamily="18" charset="0"/>
              </a:rPr>
              <a:t>Jacek Wawrzynowicz</a:t>
            </a:r>
            <a:r>
              <a:rPr lang="pl-PL" sz="3200" dirty="0" smtClean="0">
                <a:latin typeface="Cambria" panose="02040503050406030204" pitchFamily="18" charset="0"/>
              </a:rPr>
              <a:t/>
            </a:r>
            <a:br>
              <a:rPr lang="pl-PL" sz="3200" dirty="0" smtClean="0">
                <a:latin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</a:rPr>
              <a:t/>
            </a:r>
            <a:br>
              <a:rPr lang="pl-PL" sz="2000" dirty="0" smtClean="0">
                <a:latin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</a:rPr>
              <a:t>Poznań, 13.12.2017 r. </a:t>
            </a:r>
            <a:br>
              <a:rPr lang="pl-PL" sz="1800" dirty="0" smtClean="0">
                <a:latin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</a:rPr>
              <a:t/>
            </a:r>
            <a:br>
              <a:rPr lang="pl-PL" sz="1800" dirty="0" smtClean="0">
                <a:latin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</a:rPr>
              <a:t/>
            </a:r>
            <a:br>
              <a:rPr lang="pl-PL" sz="1800" dirty="0" smtClean="0">
                <a:latin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</a:rPr>
              <a:t/>
            </a:r>
            <a:br>
              <a:rPr lang="pl-PL" sz="1800" dirty="0">
                <a:latin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</a:rPr>
              <a:t>Opracowanie: Ewa Matuszak</a:t>
            </a:r>
            <a:endParaRPr lang="pl-PL" sz="1800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141182" y="1572498"/>
            <a:ext cx="99296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i="1" dirty="0" smtClean="0">
                <a:latin typeface="Cambria" panose="02040503050406030204" pitchFamily="18" charset="0"/>
              </a:rPr>
              <a:t>Seminarium – podsumowanie 20 </a:t>
            </a:r>
            <a:br>
              <a:rPr lang="pl-PL" sz="3600" b="1" i="1" dirty="0" smtClean="0">
                <a:latin typeface="Cambria" panose="02040503050406030204" pitchFamily="18" charset="0"/>
              </a:rPr>
            </a:br>
            <a:r>
              <a:rPr lang="pl-PL" sz="3600" b="1" i="1" dirty="0" smtClean="0">
                <a:latin typeface="Cambria" panose="02040503050406030204" pitchFamily="18" charset="0"/>
              </a:rPr>
              <a:t>sesji coachingowych</a:t>
            </a:r>
          </a:p>
          <a:p>
            <a:pPr algn="ctr"/>
            <a:endParaRPr lang="pl-PL" sz="2400" b="1" i="1" dirty="0" smtClean="0">
              <a:latin typeface="Cambria" panose="02040503050406030204" pitchFamily="18" charset="0"/>
            </a:endParaRPr>
          </a:p>
          <a:p>
            <a:pPr algn="ctr"/>
            <a:r>
              <a:rPr lang="pl-PL" sz="2400" b="1" i="1" dirty="0" smtClean="0">
                <a:latin typeface="Cambria" panose="02040503050406030204" pitchFamily="18" charset="0"/>
              </a:rPr>
              <a:t>InnCOM_PULS </a:t>
            </a:r>
            <a:r>
              <a:rPr lang="pl-PL" sz="2400" i="1" dirty="0" smtClean="0">
                <a:latin typeface="Cambria" panose="02040503050406030204" pitchFamily="18" charset="0"/>
              </a:rPr>
              <a:t>-</a:t>
            </a:r>
            <a:r>
              <a:rPr lang="pl-PL" sz="2400" b="1" i="1" dirty="0" smtClean="0">
                <a:latin typeface="Cambria" panose="02040503050406030204" pitchFamily="18" charset="0"/>
              </a:rPr>
              <a:t> </a:t>
            </a:r>
            <a:r>
              <a:rPr lang="pl-PL" sz="2400" b="1" i="1" dirty="0">
                <a:latin typeface="Cambria" panose="02040503050406030204" pitchFamily="18" charset="0"/>
              </a:rPr>
              <a:t>i</a:t>
            </a:r>
            <a:r>
              <a:rPr lang="pl-PL" sz="2400" b="1" i="1" dirty="0" smtClean="0">
                <a:latin typeface="Cambria" panose="02040503050406030204" pitchFamily="18" charset="0"/>
              </a:rPr>
              <a:t>nstrumenty </a:t>
            </a:r>
            <a:r>
              <a:rPr lang="pl-PL" sz="2400" b="1" i="1" dirty="0">
                <a:latin typeface="Cambria" panose="02040503050406030204" pitchFamily="18" charset="0"/>
              </a:rPr>
              <a:t>optymalizacji procesów komercjalizacji, kreowania innowacji, doskonalenia dialogu oraz wzrostu efektywności współpracy między </a:t>
            </a:r>
            <a:r>
              <a:rPr lang="pl-PL" sz="2400" b="1" i="1" dirty="0" smtClean="0">
                <a:latin typeface="Cambria" panose="02040503050406030204" pitchFamily="18" charset="0"/>
              </a:rPr>
              <a:t>nauką i </a:t>
            </a:r>
            <a:r>
              <a:rPr lang="pl-PL" sz="2400" b="1" i="1" dirty="0">
                <a:latin typeface="Cambria" panose="02040503050406030204" pitchFamily="18" charset="0"/>
              </a:rPr>
              <a:t>gospodarką</a:t>
            </a:r>
            <a:endParaRPr lang="pl-PL" sz="24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809478"/>
              </p:ext>
            </p:extLst>
          </p:nvPr>
        </p:nvGraphicFramePr>
        <p:xfrm>
          <a:off x="1214081" y="865017"/>
          <a:ext cx="9427295" cy="510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4668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706164"/>
              </p:ext>
            </p:extLst>
          </p:nvPr>
        </p:nvGraphicFramePr>
        <p:xfrm>
          <a:off x="1230006" y="692417"/>
          <a:ext cx="9779430" cy="5386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9436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42235" y="87017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latin typeface="Cambria" panose="02040503050406030204" pitchFamily="18" charset="0"/>
              </a:rPr>
              <a:t>II. Efektywna </a:t>
            </a:r>
            <a:r>
              <a:rPr lang="pl-PL" sz="3200" b="1" dirty="0">
                <a:latin typeface="Cambria" panose="02040503050406030204" pitchFamily="18" charset="0"/>
              </a:rPr>
              <a:t>prezentacja dla biznesu: oferta, teaser inwestycyjny, prototyp i wizualizacja</a:t>
            </a:r>
            <a:r>
              <a:rPr lang="pl-PL" sz="3200" dirty="0">
                <a:latin typeface="Cambria" panose="02040503050406030204" pitchFamily="18" charset="0"/>
              </a:rPr>
              <a:t/>
            </a:r>
            <a:br>
              <a:rPr lang="pl-PL" sz="3200" dirty="0">
                <a:latin typeface="Cambria" panose="02040503050406030204" pitchFamily="18" charset="0"/>
              </a:rPr>
            </a:br>
            <a:endParaRPr lang="pl-PL" sz="3200" dirty="0"/>
          </a:p>
        </p:txBody>
      </p:sp>
      <p:sp>
        <p:nvSpPr>
          <p:cNvPr id="2" name="Prostokąt 1"/>
          <p:cNvSpPr/>
          <p:nvPr/>
        </p:nvSpPr>
        <p:spPr>
          <a:xfrm>
            <a:off x="978317" y="1856024"/>
            <a:ext cx="10643435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Oferta technologiczna – uwarunkowania formalne i prawne, forma i zakres.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Strategia komunikacji – briefing i główne elementy, przykłady z danej specjalności.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Ścieżka komercjalizacji i zróżnicowanie strategii, zmiana tzw. </a:t>
            </a:r>
            <a:r>
              <a:rPr lang="pl-PL" dirty="0" err="1">
                <a:latin typeface="Cambria" panose="02040503050406030204" pitchFamily="18" charset="0"/>
              </a:rPr>
              <a:t>targetu</a:t>
            </a:r>
            <a:r>
              <a:rPr lang="pl-PL" dirty="0">
                <a:latin typeface="Cambria" panose="02040503050406030204" pitchFamily="18" charset="0"/>
              </a:rPr>
              <a:t>  w praktyce.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Teaser inwestycyjny – jego funkcja i praktyczne znaczenie, prototyp i wizualizacja.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Prezentacja oferty a poziom gotowości technologicznej – rola asysty wdrożeniowej.</a:t>
            </a:r>
          </a:p>
        </p:txBody>
      </p:sp>
    </p:spTree>
    <p:extLst>
      <p:ext uri="{BB962C8B-B14F-4D97-AF65-F5344CB8AC3E}">
        <p14:creationId xmlns:p14="http://schemas.microsoft.com/office/powerpoint/2010/main" val="26184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050946"/>
              </p:ext>
            </p:extLst>
          </p:nvPr>
        </p:nvGraphicFramePr>
        <p:xfrm>
          <a:off x="1109918" y="732434"/>
          <a:ext cx="9531458" cy="547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55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378727"/>
              </p:ext>
            </p:extLst>
          </p:nvPr>
        </p:nvGraphicFramePr>
        <p:xfrm>
          <a:off x="1201003" y="832514"/>
          <a:ext cx="9606017" cy="520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6866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51914" y="81902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III. Strategie </a:t>
            </a:r>
            <a:r>
              <a:rPr lang="pl-PL" sz="3600" b="1" dirty="0">
                <a:latin typeface="Cambria" panose="02040503050406030204" pitchFamily="18" charset="0"/>
              </a:rPr>
              <a:t>wdrożeniowe i strategie produktowe: scenariusze, macierze, ryzyka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641445" y="1718472"/>
            <a:ext cx="11386311" cy="4195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Różnorodność ścieżek i scenariuszy komercjalizacji w praktyce (ustawowe definicje a nietypowe modele współpracy w ramach konsorcjum, umów bilateralnych, doktoratów wdrożeniowych i prac dyplomowych studentów itd. oraz outsourcing brakujących elementów: faktyczna przydatność ekspertyz i wspomaganie sprzedaży technologii).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Strategie komercjalizacji a strategie wdrażania technologii.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Mapa drogowa (Road Map) oraz kolejne kroki w ramach danego scenariusza – wybór strategicznych celów.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Estymacja ryzyka – określenie głównych obszarów i kwantyfikacja.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Asysta akceleracyjna i wdrożeniowa - rola twórców.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Konwergencja komercjalizacji bezpośredniej i pośredniej w praktyce – wyjście naprzeciw oczekiwaniom biznesu.</a:t>
            </a:r>
          </a:p>
        </p:txBody>
      </p:sp>
    </p:spTree>
    <p:extLst>
      <p:ext uri="{BB962C8B-B14F-4D97-AF65-F5344CB8AC3E}">
        <p14:creationId xmlns:p14="http://schemas.microsoft.com/office/powerpoint/2010/main" val="19032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558299"/>
              </p:ext>
            </p:extLst>
          </p:nvPr>
        </p:nvGraphicFramePr>
        <p:xfrm>
          <a:off x="1091821" y="724932"/>
          <a:ext cx="9827544" cy="5443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673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706467"/>
              </p:ext>
            </p:extLst>
          </p:nvPr>
        </p:nvGraphicFramePr>
        <p:xfrm>
          <a:off x="1323928" y="565756"/>
          <a:ext cx="9591585" cy="564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254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978317" y="9026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IV. Promocja </a:t>
            </a:r>
            <a:r>
              <a:rPr lang="pl-PL" sz="3600" b="1" dirty="0">
                <a:latin typeface="Cambria" panose="02040503050406030204" pitchFamily="18" charset="0"/>
              </a:rPr>
              <a:t>projektów rozwojowych, </a:t>
            </a:r>
            <a:r>
              <a:rPr lang="pl-PL" sz="3600" b="1" dirty="0" smtClean="0">
                <a:latin typeface="Cambria" panose="02040503050406030204" pitchFamily="18" charset="0"/>
              </a:rPr>
              <a:t/>
            </a:r>
            <a:br>
              <a:rPr lang="pl-PL" sz="3600" b="1" dirty="0" smtClean="0">
                <a:latin typeface="Cambria" panose="02040503050406030204" pitchFamily="18" charset="0"/>
              </a:rPr>
            </a:br>
            <a:r>
              <a:rPr lang="pl-PL" sz="3600" b="1" dirty="0" smtClean="0">
                <a:latin typeface="Cambria" panose="02040503050406030204" pitchFamily="18" charset="0"/>
              </a:rPr>
              <a:t>upowszechnianie </a:t>
            </a:r>
            <a:r>
              <a:rPr lang="pl-PL" sz="3600" b="1" dirty="0">
                <a:latin typeface="Cambria" panose="02040503050406030204" pitchFamily="18" charset="0"/>
              </a:rPr>
              <a:t>wyników badań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1042235" y="1911353"/>
            <a:ext cx="10643435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Przygotowanie wizualizacji (demo) technologii – stopniowalność prototypowania.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Baza technologii i jej rola.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Strategia upowszechniania – dotarcie z komunikatem do grupy docelowej.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Dobór narzędzi i nośników przekazu informacji.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Media clipping – badanie efektów działań upowszechniających.</a:t>
            </a:r>
          </a:p>
        </p:txBody>
      </p:sp>
    </p:spTree>
    <p:extLst>
      <p:ext uri="{BB962C8B-B14F-4D97-AF65-F5344CB8AC3E}">
        <p14:creationId xmlns:p14="http://schemas.microsoft.com/office/powerpoint/2010/main" val="33209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667950"/>
              </p:ext>
            </p:extLst>
          </p:nvPr>
        </p:nvGraphicFramePr>
        <p:xfrm>
          <a:off x="1328635" y="692917"/>
          <a:ext cx="9312741" cy="53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677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5017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Działania w ramach zadania 1.</a:t>
            </a:r>
            <a:r>
              <a:rPr lang="pl-PL" sz="3600" b="1" dirty="0">
                <a:latin typeface="Cambria" panose="02040503050406030204" pitchFamily="18" charset="0"/>
                <a:ea typeface="Times New Roman" panose="02020603050405020304" pitchFamily="18" charset="0"/>
              </a:rPr>
              <a:t/>
            </a:r>
            <a:br>
              <a:rPr lang="pl-PL" sz="3600" b="1" dirty="0">
                <a:latin typeface="Cambria" panose="02040503050406030204" pitchFamily="18" charset="0"/>
                <a:ea typeface="Times New Roman" panose="02020603050405020304" pitchFamily="18" charset="0"/>
              </a:rPr>
            </a:br>
            <a:endParaRPr lang="pl-PL" sz="3600" b="1" dirty="0">
              <a:latin typeface="Cambria" panose="020405030504060302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95635" y="1393357"/>
            <a:ext cx="108007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Cambria" panose="02040503050406030204" pitchFamily="18" charset="0"/>
              </a:rPr>
              <a:t>wykład </a:t>
            </a:r>
            <a:r>
              <a:rPr lang="pl-PL" sz="2000" dirty="0">
                <a:latin typeface="Cambria" panose="02040503050406030204" pitchFamily="18" charset="0"/>
              </a:rPr>
              <a:t>pn. </a:t>
            </a:r>
            <a:r>
              <a:rPr lang="pl-PL" sz="2000" i="1" dirty="0">
                <a:latin typeface="Cambria" panose="02040503050406030204" pitchFamily="18" charset="0"/>
              </a:rPr>
              <a:t>Fundusze kapitałowe – droga do wdrożenia </a:t>
            </a:r>
            <a:r>
              <a:rPr lang="pl-PL" sz="2000" i="1" dirty="0" smtClean="0">
                <a:latin typeface="Cambria" panose="02040503050406030204" pitchFamily="18" charset="0"/>
              </a:rPr>
              <a:t>pomysłu: </a:t>
            </a:r>
            <a:r>
              <a:rPr lang="pl-PL" sz="2000" dirty="0">
                <a:latin typeface="Cambria" panose="02040503050406030204" pitchFamily="18" charset="0"/>
              </a:rPr>
              <a:t>23.01.2017 r</a:t>
            </a:r>
            <a:r>
              <a:rPr lang="pl-PL" sz="2000" dirty="0" smtClean="0">
                <a:latin typeface="Cambria" panose="02040503050406030204" pitchFamily="18" charset="0"/>
              </a:rPr>
              <a:t>. (dla studentów)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i="1" dirty="0" smtClean="0">
                <a:latin typeface="Cambria" panose="02040503050406030204" pitchFamily="18" charset="0"/>
              </a:rPr>
              <a:t>Profesjonalne </a:t>
            </a:r>
            <a:r>
              <a:rPr lang="pl-PL" sz="2000" i="1" dirty="0">
                <a:latin typeface="Cambria" panose="02040503050406030204" pitchFamily="18" charset="0"/>
              </a:rPr>
              <a:t>warsztaty dotyczące symulacji negocjacji biznesowych (warsztaty symulacji </a:t>
            </a:r>
            <a:r>
              <a:rPr lang="pl-PL" sz="2000" i="1" dirty="0" smtClean="0">
                <a:latin typeface="Cambria" panose="02040503050406030204" pitchFamily="18" charset="0"/>
              </a:rPr>
              <a:t>                            prowadzenia </a:t>
            </a:r>
            <a:r>
              <a:rPr lang="pl-PL" sz="2000" i="1" dirty="0">
                <a:latin typeface="Cambria" panose="02040503050406030204" pitchFamily="18" charset="0"/>
              </a:rPr>
              <a:t>negocjacji biznesowych odnośnie procesów komercjalizacji wyników badań i prac rozwojowych</a:t>
            </a:r>
            <a:r>
              <a:rPr lang="pl-PL" sz="2000" i="1" dirty="0" smtClean="0">
                <a:latin typeface="Cambria" panose="02040503050406030204" pitchFamily="18" charset="0"/>
              </a:rPr>
              <a:t>) </a:t>
            </a:r>
            <a:r>
              <a:rPr lang="pl-PL" sz="2000" dirty="0" smtClean="0">
                <a:latin typeface="Cambria" panose="02040503050406030204" pitchFamily="18" charset="0"/>
              </a:rPr>
              <a:t>dla pracowników CIiTT UPP: </a:t>
            </a:r>
            <a:r>
              <a:rPr lang="pl-PL" sz="2000" dirty="0">
                <a:latin typeface="Cambria" panose="02040503050406030204" pitchFamily="18" charset="0"/>
              </a:rPr>
              <a:t>14.04.2017 r. </a:t>
            </a:r>
            <a:r>
              <a:rPr lang="pl-PL" sz="2000" dirty="0" smtClean="0">
                <a:latin typeface="Cambria" panose="02040503050406030204" pitchFamily="18" charset="0"/>
              </a:rPr>
              <a:t>  i </a:t>
            </a:r>
            <a:r>
              <a:rPr lang="pl-PL" sz="2000" dirty="0">
                <a:latin typeface="Cambria" panose="02040503050406030204" pitchFamily="18" charset="0"/>
              </a:rPr>
              <a:t>28.04.2017 r.</a:t>
            </a:r>
            <a:endParaRPr lang="pl-PL" sz="2000" dirty="0" smtClean="0">
              <a:latin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latin typeface="Cambria" panose="02040503050406030204" pitchFamily="18" charset="0"/>
              </a:rPr>
              <a:t>w</a:t>
            </a:r>
            <a:r>
              <a:rPr lang="pl-PL" sz="2000" dirty="0" smtClean="0">
                <a:latin typeface="Cambria" panose="02040503050406030204" pitchFamily="18" charset="0"/>
              </a:rPr>
              <a:t>arsztat pn. </a:t>
            </a:r>
            <a:r>
              <a:rPr lang="pl-PL" sz="2000" i="1" dirty="0">
                <a:latin typeface="Cambria" panose="02040503050406030204" pitchFamily="18" charset="0"/>
              </a:rPr>
              <a:t>Ochrona praw własności przemysłowej w relacjach uczelnie wyższe </a:t>
            </a:r>
            <a:r>
              <a:rPr lang="pl-PL" sz="2000" i="1" dirty="0" smtClean="0">
                <a:latin typeface="Cambria" panose="02040503050406030204" pitchFamily="18" charset="0"/>
              </a:rPr>
              <a:t>–przedsiębiorcy</a:t>
            </a:r>
            <a:r>
              <a:rPr lang="pl-PL" sz="2000" dirty="0" smtClean="0">
                <a:latin typeface="Cambria" panose="02040503050406030204" pitchFamily="18" charset="0"/>
              </a:rPr>
              <a:t>:     30.06.2017 </a:t>
            </a:r>
            <a:r>
              <a:rPr lang="pl-PL" sz="2000" dirty="0">
                <a:latin typeface="Cambria" panose="02040503050406030204" pitchFamily="18" charset="0"/>
              </a:rPr>
              <a:t>r.</a:t>
            </a:r>
            <a:endParaRPr lang="pl-PL" sz="2000" dirty="0" smtClean="0">
              <a:latin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b="1" dirty="0">
                <a:latin typeface="Cambria" panose="02040503050406030204" pitchFamily="18" charset="0"/>
              </a:rPr>
              <a:t>c</a:t>
            </a:r>
            <a:r>
              <a:rPr lang="pl-PL" sz="2000" b="1" dirty="0" smtClean="0">
                <a:latin typeface="Cambria" panose="02040503050406030204" pitchFamily="18" charset="0"/>
              </a:rPr>
              <a:t>oachingowe sesje warsztatowe (20 sesji w 2017 r.)</a:t>
            </a:r>
            <a:endParaRPr lang="pl-PL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01863"/>
              </p:ext>
            </p:extLst>
          </p:nvPr>
        </p:nvGraphicFramePr>
        <p:xfrm>
          <a:off x="1425845" y="673824"/>
          <a:ext cx="9432076" cy="541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59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045767" y="2715904"/>
            <a:ext cx="63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ambria" panose="02040503050406030204" pitchFamily="18" charset="0"/>
              </a:rPr>
              <a:t>WYNIKI ANKIETY EX ANTE</a:t>
            </a:r>
            <a:endParaRPr lang="pl-PL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012749"/>
              </p:ext>
            </p:extLst>
          </p:nvPr>
        </p:nvGraphicFramePr>
        <p:xfrm>
          <a:off x="2574443" y="1249805"/>
          <a:ext cx="7274257" cy="4353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278118"/>
              </p:ext>
            </p:extLst>
          </p:nvPr>
        </p:nvGraphicFramePr>
        <p:xfrm>
          <a:off x="2132703" y="841973"/>
          <a:ext cx="7649094" cy="503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7730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546589"/>
              </p:ext>
            </p:extLst>
          </p:nvPr>
        </p:nvGraphicFramePr>
        <p:xfrm>
          <a:off x="2101754" y="1132764"/>
          <a:ext cx="8120420" cy="4544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86571"/>
              </p:ext>
            </p:extLst>
          </p:nvPr>
        </p:nvGraphicFramePr>
        <p:xfrm>
          <a:off x="1997862" y="808419"/>
          <a:ext cx="7583513" cy="530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9071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556013"/>
              </p:ext>
            </p:extLst>
          </p:nvPr>
        </p:nvGraphicFramePr>
        <p:xfrm>
          <a:off x="2402043" y="848112"/>
          <a:ext cx="7078098" cy="511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980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487737"/>
              </p:ext>
            </p:extLst>
          </p:nvPr>
        </p:nvGraphicFramePr>
        <p:xfrm>
          <a:off x="2165932" y="881412"/>
          <a:ext cx="7516678" cy="5176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794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796486"/>
              </p:ext>
            </p:extLst>
          </p:nvPr>
        </p:nvGraphicFramePr>
        <p:xfrm>
          <a:off x="1896628" y="859790"/>
          <a:ext cx="7795648" cy="513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8249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738058"/>
              </p:ext>
            </p:extLst>
          </p:nvPr>
        </p:nvGraphicFramePr>
        <p:xfrm>
          <a:off x="1896628" y="724931"/>
          <a:ext cx="8378747" cy="524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153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022501"/>
              </p:ext>
            </p:extLst>
          </p:nvPr>
        </p:nvGraphicFramePr>
        <p:xfrm>
          <a:off x="2196423" y="918572"/>
          <a:ext cx="7186392" cy="5176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863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987798"/>
              </p:ext>
            </p:extLst>
          </p:nvPr>
        </p:nvGraphicFramePr>
        <p:xfrm>
          <a:off x="2102937" y="941260"/>
          <a:ext cx="7373363" cy="5131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1035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306381" y="40917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Cel zadania </a:t>
            </a:r>
            <a:endParaRPr lang="pl-PL" sz="3600" b="1" dirty="0">
              <a:latin typeface="Cambria" panose="020405030504060302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598065" y="1817218"/>
            <a:ext cx="87828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</a:rPr>
              <a:t>Celem zadania</a:t>
            </a:r>
            <a:r>
              <a:rPr lang="pl-PL" b="1" dirty="0">
                <a:latin typeface="Cambria" panose="02040503050406030204" pitchFamily="18" charset="0"/>
              </a:rPr>
              <a:t> </a:t>
            </a:r>
            <a:r>
              <a:rPr lang="pl-PL" dirty="0">
                <a:latin typeface="Cambria" panose="02040503050406030204" pitchFamily="18" charset="0"/>
              </a:rPr>
              <a:t>pt. </a:t>
            </a:r>
            <a:r>
              <a:rPr lang="pl-PL" i="1" dirty="0">
                <a:latin typeface="Cambria" panose="02040503050406030204" pitchFamily="18" charset="0"/>
              </a:rPr>
              <a:t>Budowanie relacji – sesje coachingowe w dialogu nauka-biznes</a:t>
            </a:r>
            <a:r>
              <a:rPr lang="pl-PL" b="1" dirty="0">
                <a:latin typeface="Cambria" panose="02040503050406030204" pitchFamily="18" charset="0"/>
              </a:rPr>
              <a:t> </a:t>
            </a:r>
            <a:r>
              <a:rPr lang="pl-PL" dirty="0">
                <a:latin typeface="Cambria" panose="02040503050406030204" pitchFamily="18" charset="0"/>
              </a:rPr>
              <a:t>realizowanego w ramach projektu</a:t>
            </a:r>
            <a:r>
              <a:rPr lang="pl-PL" b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InnCOM_PULS</a:t>
            </a:r>
            <a:r>
              <a:rPr lang="pl-PL" b="1" dirty="0">
                <a:latin typeface="Cambria" panose="02040503050406030204" pitchFamily="18" charset="0"/>
              </a:rPr>
              <a:t> </a:t>
            </a:r>
            <a:r>
              <a:rPr lang="pl-PL" dirty="0" smtClean="0">
                <a:latin typeface="Cambria" panose="02040503050406030204" pitchFamily="18" charset="0"/>
              </a:rPr>
              <a:t>było</a:t>
            </a:r>
            <a:r>
              <a:rPr lang="pl-PL" b="1" dirty="0" smtClean="0">
                <a:latin typeface="Cambria" panose="02040503050406030204" pitchFamily="18" charset="0"/>
              </a:rPr>
              <a:t> </a:t>
            </a:r>
            <a:r>
              <a:rPr lang="pl-PL" b="1" dirty="0">
                <a:latin typeface="Cambria" panose="02040503050406030204" pitchFamily="18" charset="0"/>
              </a:rPr>
              <a:t>praktyczne przygotowanie studentów, doktorantów, pracowników naukowych, pracowników centrów transferu technologii oraz przedsiębiorców do skutecznego przeprowadzenia procesu komercjalizacji</a:t>
            </a:r>
            <a:r>
              <a:rPr lang="pl-PL" b="1" dirty="0" smtClean="0">
                <a:latin typeface="Cambria" panose="02040503050406030204" pitchFamily="18" charset="0"/>
              </a:rPr>
              <a:t>.</a:t>
            </a:r>
            <a:endParaRPr lang="pl-PL" b="1" dirty="0">
              <a:latin typeface="Cambria" panose="020405030504060302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241947" y="1596787"/>
            <a:ext cx="9648966" cy="27704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1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93538"/>
              </p:ext>
            </p:extLst>
          </p:nvPr>
        </p:nvGraphicFramePr>
        <p:xfrm>
          <a:off x="1896628" y="740180"/>
          <a:ext cx="8093533" cy="516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3093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691367" y="724932"/>
            <a:ext cx="11025352" cy="454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16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akie bariery w komercjalizacji dostrzega Pani/Pan na Uniwersytecie </a:t>
            </a:r>
            <a:r>
              <a:rPr lang="pl-PL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16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rzyrodniczym w Poznaniu?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bariery </a:t>
            </a: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administracyjne, biurokracja, zbyt wiele formalności, procedury, brak środków na finansowanie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niski potencjał rynkowy technologii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jakość </a:t>
            </a: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opisu/prezentacji komercjalizowanych zgłoszeń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 zaangażowania naukowców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Jakie bariery w komercjalizacji dostrzega Pani/Pan poza Uniwersytetem </a:t>
            </a:r>
            <a:r>
              <a:rPr lang="pl-PL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16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rzyrodniczym w Poznaniu                                      (np. na rynku)?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niskie zainteresowanie nowymi technologiami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trudność w zdobyciu inwestorów – niewiedza gdzie i jak szukać inwestorów, brak komunikacji pomiędzy przedsiębiorstwami a Uniwersytetem/naukowcami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niski poziom innowacyjności firm i skłonności do ponoszenia ryzyka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niska atrakcyjność podejmowanej tematyki badań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bariery finansowe </a:t>
            </a:r>
            <a:r>
              <a:rPr lang="pl-PL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biurokratyczne</a:t>
            </a:r>
            <a:endParaRPr lang="pl-PL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731869" y="2537293"/>
            <a:ext cx="658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WYNIKI ANKIETY EX POST</a:t>
            </a:r>
            <a:endParaRPr lang="pl-PL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448019"/>
              </p:ext>
            </p:extLst>
          </p:nvPr>
        </p:nvGraphicFramePr>
        <p:xfrm>
          <a:off x="1983115" y="847762"/>
          <a:ext cx="7296498" cy="484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42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113373"/>
              </p:ext>
            </p:extLst>
          </p:nvPr>
        </p:nvGraphicFramePr>
        <p:xfrm>
          <a:off x="2142699" y="753828"/>
          <a:ext cx="7337442" cy="495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28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310987"/>
              </p:ext>
            </p:extLst>
          </p:nvPr>
        </p:nvGraphicFramePr>
        <p:xfrm>
          <a:off x="1896628" y="870181"/>
          <a:ext cx="7419329" cy="495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3398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998593"/>
              </p:ext>
            </p:extLst>
          </p:nvPr>
        </p:nvGraphicFramePr>
        <p:xfrm>
          <a:off x="2019869" y="941696"/>
          <a:ext cx="7662741" cy="484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1071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125440"/>
              </p:ext>
            </p:extLst>
          </p:nvPr>
        </p:nvGraphicFramePr>
        <p:xfrm>
          <a:off x="2265528" y="895802"/>
          <a:ext cx="7214613" cy="503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707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332232"/>
              </p:ext>
            </p:extLst>
          </p:nvPr>
        </p:nvGraphicFramePr>
        <p:xfrm>
          <a:off x="2212267" y="849364"/>
          <a:ext cx="7267874" cy="485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8916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473150"/>
              </p:ext>
            </p:extLst>
          </p:nvPr>
        </p:nvGraphicFramePr>
        <p:xfrm>
          <a:off x="1473958" y="724932"/>
          <a:ext cx="8925635" cy="505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6864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31077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Oczekiwane efekty</a:t>
            </a:r>
            <a:endParaRPr lang="pl-PL" sz="3600" b="1" dirty="0">
              <a:latin typeface="Cambria" panose="020405030504060302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8228" y="1276099"/>
            <a:ext cx="114095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Cambria" panose="02040503050406030204" pitchFamily="18" charset="0"/>
              </a:rPr>
              <a:t>Poprawa skuteczności dialogu i </a:t>
            </a:r>
            <a:r>
              <a:rPr lang="pl-PL" dirty="0" smtClean="0">
                <a:latin typeface="Cambria" panose="02040503050406030204" pitchFamily="18" charset="0"/>
              </a:rPr>
              <a:t>komunikacji </a:t>
            </a:r>
            <a:r>
              <a:rPr lang="pl-PL" dirty="0">
                <a:latin typeface="Cambria" panose="02040503050406030204" pitchFamily="18" charset="0"/>
              </a:rPr>
              <a:t>środowiska akademickiego i biznesowego </a:t>
            </a:r>
            <a:r>
              <a:rPr lang="pl-PL" dirty="0" smtClean="0">
                <a:latin typeface="Cambria" panose="02040503050406030204" pitchFamily="18" charset="0"/>
              </a:rPr>
              <a:t>poprzez </a:t>
            </a:r>
            <a:r>
              <a:rPr lang="pl-PL" dirty="0">
                <a:latin typeface="Cambria" panose="02040503050406030204" pitchFamily="18" charset="0"/>
              </a:rPr>
              <a:t>edukację </a:t>
            </a:r>
            <a:endParaRPr lang="pl-PL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mbria" panose="02040503050406030204" pitchFamily="18" charset="0"/>
              </a:rPr>
              <a:t>i </a:t>
            </a:r>
            <a:r>
              <a:rPr lang="pl-PL" dirty="0">
                <a:latin typeface="Cambria" panose="02040503050406030204" pitchFamily="18" charset="0"/>
              </a:rPr>
              <a:t>podniesienie kompetencji </a:t>
            </a:r>
            <a:r>
              <a:rPr lang="pl-PL" dirty="0" smtClean="0">
                <a:latin typeface="Cambria" panose="02040503050406030204" pitchFamily="18" charset="0"/>
              </a:rPr>
              <a:t>grup </a:t>
            </a:r>
            <a:r>
              <a:rPr lang="pl-PL" dirty="0">
                <a:latin typeface="Cambria" panose="02040503050406030204" pitchFamily="18" charset="0"/>
              </a:rPr>
              <a:t>docelowych w zakresie: </a:t>
            </a:r>
            <a:endParaRPr lang="pl-PL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mbria" panose="02040503050406030204" pitchFamily="18" charset="0"/>
              </a:rPr>
              <a:t>z</a:t>
            </a:r>
            <a:r>
              <a:rPr lang="pl-PL" dirty="0" smtClean="0">
                <a:latin typeface="Cambria" panose="02040503050406030204" pitchFamily="18" charset="0"/>
              </a:rPr>
              <a:t>agadnień i procedur komercjalizacji wyników B+R,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umiejętności </a:t>
            </a:r>
            <a:r>
              <a:rPr lang="pl-PL" dirty="0">
                <a:latin typeface="Cambria" panose="02040503050406030204" pitchFamily="18" charset="0"/>
              </a:rPr>
              <a:t>planowania i  identyfikowania poziomów gotowości technologii - TRL, </a:t>
            </a:r>
            <a:endParaRPr lang="pl-PL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kreowania </a:t>
            </a:r>
            <a:r>
              <a:rPr lang="pl-PL" dirty="0">
                <a:latin typeface="Cambria" panose="02040503050406030204" pitchFamily="18" charset="0"/>
              </a:rPr>
              <a:t>innowacyjnych projektów, projektowania i prototypowania rozwiązań </a:t>
            </a:r>
            <a:r>
              <a:rPr lang="pl-PL" dirty="0" smtClean="0">
                <a:latin typeface="Cambria" panose="02040503050406030204" pitchFamily="18" charset="0"/>
              </a:rPr>
              <a:t> technologicznych</a:t>
            </a:r>
            <a:r>
              <a:rPr lang="pl-PL" dirty="0">
                <a:latin typeface="Cambria" panose="02040503050406030204" pitchFamily="18" charset="0"/>
              </a:rPr>
              <a:t>, </a:t>
            </a:r>
            <a:endParaRPr lang="pl-PL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komunikacji </a:t>
            </a:r>
            <a:r>
              <a:rPr lang="pl-PL" dirty="0">
                <a:latin typeface="Cambria" panose="02040503050406030204" pitchFamily="18" charset="0"/>
              </a:rPr>
              <a:t>z przedsiębiorcą w zakresie prezentacji oferty technologicznej, </a:t>
            </a:r>
            <a:endParaRPr lang="pl-PL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komunikacji </a:t>
            </a:r>
            <a:r>
              <a:rPr lang="pl-PL" dirty="0">
                <a:latin typeface="Cambria" panose="02040503050406030204" pitchFamily="18" charset="0"/>
              </a:rPr>
              <a:t>i negocjacji z przedstawicielami funduszy typu venture capital w zakresie zasad inwestowania,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aspektów </a:t>
            </a:r>
            <a:r>
              <a:rPr lang="pl-PL" dirty="0">
                <a:latin typeface="Cambria" panose="02040503050406030204" pitchFamily="18" charset="0"/>
              </a:rPr>
              <a:t>prawnych bezpiecznych zachowań w relacjach bezpośrednich z przedsiębiorcami np. klauzule poufności. </a:t>
            </a:r>
          </a:p>
        </p:txBody>
      </p:sp>
    </p:spTree>
    <p:extLst>
      <p:ext uri="{BB962C8B-B14F-4D97-AF65-F5344CB8AC3E}">
        <p14:creationId xmlns:p14="http://schemas.microsoft.com/office/powerpoint/2010/main" val="38379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411013"/>
              </p:ext>
            </p:extLst>
          </p:nvPr>
        </p:nvGraphicFramePr>
        <p:xfrm>
          <a:off x="1473958" y="618246"/>
          <a:ext cx="8857397" cy="5839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644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87843" y="724932"/>
            <a:ext cx="7050071" cy="594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ANKIETA KOMPETENCYJNA – COACHINGOWE SESJE WARSZTATOWE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l-PL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Komercjalizacja wyników badań – ocena potencjału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Prosimy o zaznaczenie właściwej odpowiedzi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Standardowy czas ochrony patentowej od momentu zgłoszenia wynalazku w UPRP wynosi: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lat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Licencja jako ścieżka komercjalizacji stanowi: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czasową formę korzystania z technologii przez przedsiębiorcę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przeniesienie praw do technologii na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przedsiębiorcę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 przeniesieniu majątkowych praw autorskich należy określić pola eksploatacji: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Osobiste prawa autorskie w Polsce są zbywalne: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Know-how podlega ochronie: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lat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 długo jak długo trwa stan tajemnicy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przedsiębiorstwa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Obowiązek zgłoszenia rezultatu wyników badań dotyczy: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twórcy (pracownika uczelni)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kierownika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instytutu/katedry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Uniwersytecie zgłoszenie dobra intelektualnego do ochrony własności przemysłowej dokonywane jest na odrębnym formularzu niż zgłoszenie rezultatów badań: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Zgodnie z „małą ustawą o innowacyjności” z 2016 rok przeniesienie praw tzw. uwłaszczenie twórcy - pracownika wymaga: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pisemnego oświadczenia złożonego w ciągu 14 dni od zgłoszenia rezultatu wyników badań do Centrum Innowacji i Transferu Technologii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zgody Ministra Skarbu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Państwa </a:t>
            </a:r>
            <a:endParaRPr lang="pl-PL" sz="105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Modelowanie 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biznesowe w ocenie potencjału powinno uwzględniać: korzyści generowane przez produkt dla określonego segmentu klientów, sposób dotarcia do nich, komunikację i relacje oraz kluczowe działania i posiadane zasoby oraz partnerów: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poziomów gotowości technologicznej (TRL na bazie NASA, ESA i EC) składa się z następującej liczby poziomów: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pl-PL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601841"/>
              </p:ext>
            </p:extLst>
          </p:nvPr>
        </p:nvGraphicFramePr>
        <p:xfrm>
          <a:off x="6305266" y="1296537"/>
          <a:ext cx="6603902" cy="436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680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458402"/>
              </p:ext>
            </p:extLst>
          </p:nvPr>
        </p:nvGraphicFramePr>
        <p:xfrm>
          <a:off x="-791570" y="1460310"/>
          <a:ext cx="6414447" cy="421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Prostokąt 2"/>
          <p:cNvSpPr/>
          <p:nvPr/>
        </p:nvSpPr>
        <p:spPr>
          <a:xfrm>
            <a:off x="4668010" y="488264"/>
            <a:ext cx="7584504" cy="6533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ANKIETA KOMPETENCYJNA – COACHINGOWE SESJE WARSZTATOWE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l-PL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Efektywna prezentacja dla biznesu: oferta, teaser inwestycyjny, prototyp i wizualizacja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Prosimy o zaznaczenie właściwej odpowiedzi: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Składający ofertę (Oferent) jest nią związany, czyli adresat oferty (Oblat) może poprzez jej przyjęcie doprowadzić </a:t>
            </a:r>
            <a:r>
              <a:rPr lang="pl-PL" sz="1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do 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zawarcia umowy na warunkach określonych w ofercie: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Cena nie stanowi istotnego postanowienia umowy sprzedaży i jako taka nie musi być określona w ofercie: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Zaproszenie do składania ofert stanowi ofertę zawarcia umowy sprzedaży: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Obserwacje w mapie empatii prowadzą do: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Zmiany stanowiska branży, z której pochodzi użytkownik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Postawienia hipotez związanych ze sposobem myślenia i działania użytkownika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Asysta wdrożeniowa jest związana z: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Wsparcie przedsiębiorcy w procesie wdrażania technologii nabytej/</a:t>
            </a:r>
            <a:r>
              <a:rPr lang="pl-PL" sz="1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wylicencjonowanej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uczelni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Ujawnieniem wszystkich informacji potencjalnym kontrahentom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B2C dotyczy: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sprzedaży licencji firmom komercyjnym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sprzedaży licencji na rynku konsumenckim.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Break </a:t>
            </a:r>
            <a:r>
              <a:rPr lang="pl-PL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pl-PL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point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praktyce oznacza: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Pokrywanie kosztów operacyjnych z bieżących przychodów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Zwrot nakładów zainwestowanych przez inwestora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Teaser</a:t>
            </a: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inwestycyjny jest alternatywą dla biznes planu i wskazuje najważniejsze elementy z punktu widzenia inwestora kapitałowego: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Wizualizacja technologii (i ewentualny prototyp produktu) jest charakterystyczna dla następujących poziomów w 9-stopniowej skali TRL: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8-9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Podstawową rolą naukowca w procesie komercjalizacji jest: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Przygotowanie projektu umowy z ewentualnym kontrahentem</a:t>
            </a:r>
            <a:endParaRPr lang="pl-PL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Utrzymanie w tajemnicy informacji poufnych związanych z komercjalizowaną technologią</a:t>
            </a:r>
            <a:r>
              <a:rPr lang="pl-PL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821006"/>
              </p:ext>
            </p:extLst>
          </p:nvPr>
        </p:nvGraphicFramePr>
        <p:xfrm>
          <a:off x="6114197" y="1405720"/>
          <a:ext cx="6733343" cy="424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Prostokąt 10"/>
          <p:cNvSpPr/>
          <p:nvPr/>
        </p:nvSpPr>
        <p:spPr>
          <a:xfrm>
            <a:off x="286604" y="498856"/>
            <a:ext cx="786327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ANKIETA KOMPETENCYJNA – COACHINGOWE SESJE WARSZTATOWE 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l-PL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Strategie wdrożeniowe i strategie produktowe: scenariusze, macierze, </a:t>
            </a:r>
            <a:r>
              <a:rPr lang="pl-PL" sz="11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ryzyka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Prosimy o zaznaczenie właściwej odpowiedzi:</a:t>
            </a:r>
            <a:r>
              <a:rPr lang="pl-PL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 budowy strategii można rozpocząć od wyznaczenia alternatywnych rozwiązań zdefiniowanych problemów tzw. dylematów: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procesie tworzenia scenariuszy wdrożeniowych można wykorzystać sekwencję kolejnych kroków (wybranie najważniejszych problemów oraz dylematów i na tej bazie tworzenie macierzy, wybór najbardziej prawdopodobnych scenariuszy i na tej podstawie mapy drogowej):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w jednym obszarze,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kilku określonych obszarach (np. zarządzaniu, konstruowaniu produktu docelowego i docelowego modelu biznesowego).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Uzupełnieniem do modelu biznesowego może być ścieżka klienta (projektowanie usługi):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Komercjalizacja z punktu widzenia uczelni dotyczy przekazania praw do technologii na rzecz przedsiębiorcy: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Najbardziej prawdopodobne scenariusze w zaproponowanym modelu składają się z: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wybranych pól w ramach zdefiniowanych obszarów (macierzy),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wyboru całej macierzy, która jest kluczowa.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Karol Adamiecki jest twórcą: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metody chronometrażu,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wykresu Gantta.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Diagram Gantta jest graficzną prezentacją: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zadań projektowych realizowanych w ramach danego wdrożenia w określonym czasie,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zrealizowanych prac w ramach danego wdrożenia.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Wartość technologii rośnie wraz ze spadkiem ryzyka i realizacją kolejnych etapów prac rozwojowych: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Kluczowa część prac z punktu widzenia ryzyka i powodzenia wdrożenia dotyczy następujących poziomów gotowości technologicznej na skali TRL: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5-7,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8-9.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przypadku komercjalizacji przez Twórcę – uczelnia otrzymuje: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 środków z komercjalizacji pomniejszoną o 25% kosztów,</a:t>
            </a:r>
            <a:endParaRPr lang="pl-PL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środków z komercjalizacji pomniejszoną o 25% kosztów.</a:t>
            </a:r>
            <a:endParaRPr lang="pl-PL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526616"/>
              </p:ext>
            </p:extLst>
          </p:nvPr>
        </p:nvGraphicFramePr>
        <p:xfrm>
          <a:off x="-409433" y="1419367"/>
          <a:ext cx="6264322" cy="430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Prostokąt 2"/>
          <p:cNvSpPr/>
          <p:nvPr/>
        </p:nvSpPr>
        <p:spPr>
          <a:xfrm>
            <a:off x="5214781" y="649855"/>
            <a:ext cx="8484358" cy="621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950" b="1" dirty="0">
                <a:latin typeface="Calibri" panose="020F0502020204030204" pitchFamily="34" charset="0"/>
                <a:ea typeface="Times New Roman" panose="02020603050405020304" pitchFamily="18" charset="0"/>
              </a:rPr>
              <a:t>ANKIETA KOMPETENCYJNA – COACHINGOWE SESJE WARSZTATOWE</a:t>
            </a:r>
            <a:endParaRPr lang="pl-PL" sz="9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l-PL" sz="950" b="1" dirty="0">
                <a:latin typeface="Calibri" panose="020F0502020204030204" pitchFamily="34" charset="0"/>
                <a:ea typeface="Times New Roman" panose="02020603050405020304" pitchFamily="18" charset="0"/>
              </a:rPr>
              <a:t>Promocja projektów rozwojowych, upowszechnianie wyników </a:t>
            </a:r>
            <a:r>
              <a:rPr lang="pl-PL" sz="95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badań</a:t>
            </a:r>
            <a:endParaRPr lang="pl-PL" sz="9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95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9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95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Prosimy </a:t>
            </a: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</a:rPr>
              <a:t>o zaznaczenie właściwej odpowiedzi:</a:t>
            </a:r>
            <a:r>
              <a:rPr lang="pl-PL" sz="95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9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Wizualizację procesu technologicznego można przedstawić w formie algorytmu: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Prototypowanie jest pomocne podczas realizacji: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Badań podstawowych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badań przemysłowych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prac rozwojowych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Badań przemysłowych i prac rozwojowych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Bezpośrednią grupą docelową w procesie upowszechniania są m.in.: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Fundusze VC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Brokerzy innowacji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Upowszechnianie wyników badań można rozpocząć: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 zabezpieczeniem dobra intelektualnego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dowolnym momencie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zabezpieczeniu dobra </a:t>
            </a:r>
            <a:r>
              <a:rPr lang="pl-PL" sz="95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intelektualnego lub </a:t>
            </a: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zachowaniu w tajemnicy najważniejszych elementów technologii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punktu widzenia kontrahenta kluczową kwestią w opisie technologii zawartej w bazie technologii gotowych do komercjalizacji jest: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Posiadane referencje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Opis głównych zalet, korzyści i wartości dodanych technologii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Kluczową kwestią w zarządzaniu bazą dostępnych technologii jest: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Łatwa możliwość wyszukiwania oferowanych rozwiązań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Podanie informacji niejawnych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Konstruowanie strategii upowszechniania dotyczy odpowiedzi m.in. na pytanie: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jakiej grupy docelowej kierujemy ofertę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 dotrzeć do oferty konkurencyjnej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 gotowe do komercjalizacji powinny: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Posiadać informacje o sposobie i stanie ochrony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Osiągnąć dziewiąty poziom gotowości technologicznej (TRL)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Wizualizacja procesu technologicznego powinna określać poziom gotowości technologicznej (TRL):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(Press) </a:t>
            </a:r>
            <a:r>
              <a:rPr lang="pl-PL" sz="9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Clipping</a:t>
            </a: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metoda pomiaru efektywności działań upowszechniających: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Prawda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l-PL" sz="9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Fałsz</a:t>
            </a:r>
            <a:endParaRPr lang="pl-PL" sz="9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1818" y="409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MATERIAŁY PROMUJĄCE PROJEKT</a:t>
            </a:r>
            <a:endParaRPr lang="pl-PL" sz="3600" b="1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60681">
            <a:off x="2244074" y="4770999"/>
            <a:ext cx="3838719" cy="59169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3749" y="1475753"/>
            <a:ext cx="2305054" cy="158973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03" y="3078977"/>
            <a:ext cx="2168078" cy="301531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1693" y="60297"/>
            <a:ext cx="2895851" cy="43285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5675" y="1279384"/>
            <a:ext cx="2162175" cy="304800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202279" y="1921205"/>
            <a:ext cx="73460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długopis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pen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power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kubek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torba materiałowa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kalendarz ścienny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kalendarz książkowy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mbria" panose="02040503050406030204" pitchFamily="18" charset="0"/>
              </a:rPr>
              <a:t>ulotki, plakaty, roll-up’y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37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/>
          <a:stretch/>
        </p:blipFill>
        <p:spPr>
          <a:xfrm>
            <a:off x="1792465" y="597148"/>
            <a:ext cx="4032000" cy="274930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/>
          <a:stretch/>
        </p:blipFill>
        <p:spPr>
          <a:xfrm>
            <a:off x="1820656" y="3469569"/>
            <a:ext cx="3975619" cy="2772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6878" r="4222" b="1805"/>
          <a:stretch/>
        </p:blipFill>
        <p:spPr>
          <a:xfrm>
            <a:off x="5916052" y="579634"/>
            <a:ext cx="3968963" cy="276140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"/>
          <a:stretch/>
        </p:blipFill>
        <p:spPr>
          <a:xfrm>
            <a:off x="5900095" y="3469569"/>
            <a:ext cx="4000879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204" y="698910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81" y="1877224"/>
            <a:ext cx="10516511" cy="4352921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49973" y="1414026"/>
            <a:ext cx="11512062" cy="429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pl-PL" sz="6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Dziękuję </a:t>
            </a:r>
            <a:r>
              <a:rPr lang="pl-PL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za </a:t>
            </a:r>
            <a:r>
              <a:rPr lang="pl-PL" sz="6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uwagę</a:t>
            </a:r>
            <a:endParaRPr lang="pl-PL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endParaRPr lang="pl-PL" sz="1400" i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endParaRPr lang="pl-PL" sz="1400" i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Centrum </a:t>
            </a:r>
            <a:r>
              <a:rPr lang="pl-PL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Innowacji i Transferu Technologii Uniwersytetu Przyrodniczego w Poznaniu </a:t>
            </a: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ul. Wojska Polskiego 52 ,60-627 Poznań</a:t>
            </a: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tel. (0) 61 846 62 </a:t>
            </a:r>
            <a:r>
              <a:rPr lang="pl-PL" sz="14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69</a:t>
            </a:r>
            <a:endParaRPr lang="pl-PL" sz="1400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email</a:t>
            </a:r>
            <a:r>
              <a:rPr lang="pl-PL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: inncom@up.poznan.pl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www.inncompuls.up.poznan.pl</a:t>
            </a:r>
          </a:p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pl-PL" sz="14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www.ciitt.up.poznan.pl</a:t>
            </a:r>
            <a:endParaRPr lang="pl-PL" sz="14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3"/>
            <a:ext cx="3155734" cy="4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19907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latin typeface="Cambria" panose="02040503050406030204" pitchFamily="18" charset="0"/>
              </a:rPr>
              <a:t>Metody informowania o sesjach</a:t>
            </a:r>
            <a:endParaRPr lang="pl-PL" sz="3200" b="1" dirty="0">
              <a:latin typeface="Cambria" panose="020405030504060302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88310" y="1117454"/>
            <a:ext cx="1126282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mbria" panose="02040503050406030204" pitchFamily="18" charset="0"/>
              </a:rPr>
              <a:t>prezentacje na Radach </a:t>
            </a:r>
            <a:r>
              <a:rPr lang="pl-PL" sz="1600" dirty="0" smtClean="0">
                <a:latin typeface="Cambria" panose="02040503050406030204" pitchFamily="18" charset="0"/>
              </a:rPr>
              <a:t>Wydziałowych (na 6 Wydziałach)</a:t>
            </a:r>
            <a:r>
              <a:rPr lang="pl-PL" sz="1600" dirty="0">
                <a:latin typeface="Cambria" panose="02040503050406030204" pitchFamily="18" charset="0"/>
              </a:rPr>
              <a:t> </a:t>
            </a:r>
            <a:r>
              <a:rPr lang="pl-PL" sz="1600" dirty="0" smtClean="0">
                <a:latin typeface="Cambria" panose="02040503050406030204" pitchFamily="18" charset="0"/>
              </a:rPr>
              <a:t>oraz pisma informacyjne skierowane </a:t>
            </a:r>
            <a:r>
              <a:rPr lang="pl-PL" sz="1600" dirty="0">
                <a:latin typeface="Cambria" panose="02040503050406030204" pitchFamily="18" charset="0"/>
              </a:rPr>
              <a:t>do </a:t>
            </a:r>
            <a:r>
              <a:rPr lang="pl-PL" sz="1600" dirty="0" smtClean="0">
                <a:latin typeface="Cambria" panose="02040503050406030204" pitchFamily="18" charset="0"/>
              </a:rPr>
              <a:t>Dziekanów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mbria" panose="02040503050406030204" pitchFamily="18" charset="0"/>
              </a:rPr>
              <a:t>i</a:t>
            </a:r>
            <a:r>
              <a:rPr lang="pl-PL" sz="1600" dirty="0" smtClean="0">
                <a:latin typeface="Cambria" panose="02040503050406030204" pitchFamily="18" charset="0"/>
              </a:rPr>
              <a:t>nformacje zamieszczane na: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s</a:t>
            </a:r>
            <a:r>
              <a:rPr lang="pl-PL" sz="1400" dirty="0" smtClean="0">
                <a:latin typeface="Cambria" panose="02040503050406030204" pitchFamily="18" charset="0"/>
              </a:rPr>
              <a:t>tronie internetowej Uniwersytetu Przyrodniczego w Poznaniu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s</a:t>
            </a:r>
            <a:r>
              <a:rPr lang="pl-PL" sz="1400" dirty="0" smtClean="0">
                <a:latin typeface="Cambria" panose="02040503050406030204" pitchFamily="18" charset="0"/>
              </a:rPr>
              <a:t>tronie internetowej Centrum Innowacji i Transferu </a:t>
            </a:r>
            <a:r>
              <a:rPr lang="pl-PL" sz="1400" dirty="0">
                <a:latin typeface="Cambria" panose="02040503050406030204" pitchFamily="18" charset="0"/>
              </a:rPr>
              <a:t>Technologii </a:t>
            </a:r>
            <a:r>
              <a:rPr lang="pl-PL" sz="1400" dirty="0" smtClean="0">
                <a:latin typeface="Cambria" panose="02040503050406030204" pitchFamily="18" charset="0"/>
              </a:rPr>
              <a:t>UPP: </a:t>
            </a:r>
            <a:r>
              <a:rPr lang="pl-PL" sz="1400" dirty="0" smtClean="0">
                <a:latin typeface="Cambria" panose="02040503050406030204" pitchFamily="18" charset="0"/>
                <a:hlinkClick r:id="rId8"/>
              </a:rPr>
              <a:t>www.ciitt.up.poznan.pl</a:t>
            </a:r>
            <a:endParaRPr lang="pl-PL" sz="1400" dirty="0" smtClean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s</a:t>
            </a:r>
            <a:r>
              <a:rPr lang="pl-PL" sz="1400" dirty="0" smtClean="0">
                <a:latin typeface="Cambria" panose="02040503050406030204" pitchFamily="18" charset="0"/>
              </a:rPr>
              <a:t>tronie internetowej projektu: </a:t>
            </a:r>
            <a:r>
              <a:rPr lang="pl-PL" sz="1400" dirty="0" smtClean="0">
                <a:latin typeface="Cambria" panose="02040503050406030204" pitchFamily="18" charset="0"/>
                <a:hlinkClick r:id="rId9"/>
              </a:rPr>
              <a:t>www.inncompuls.up.poznan.pl</a:t>
            </a:r>
            <a:endParaRPr lang="pl-PL" sz="1400" dirty="0" smtClean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s</a:t>
            </a:r>
            <a:r>
              <a:rPr lang="pl-PL" sz="1400" dirty="0" smtClean="0">
                <a:latin typeface="Cambria" panose="02040503050406030204" pitchFamily="18" charset="0"/>
              </a:rPr>
              <a:t>tronie internetowej Urzędu Marszałkowskiego Województwa Wielkopolskiego Innowacyjna Wielkopolska: </a:t>
            </a:r>
            <a:r>
              <a:rPr lang="pl-PL" sz="1400" dirty="0" smtClean="0">
                <a:latin typeface="Cambria" panose="02040503050406030204" pitchFamily="18" charset="0"/>
                <a:hlinkClick r:id="rId10"/>
              </a:rPr>
              <a:t>www.iw.org.pl</a:t>
            </a:r>
            <a:endParaRPr lang="pl-PL" sz="1400" dirty="0" smtClean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p</a:t>
            </a:r>
            <a:r>
              <a:rPr lang="pl-PL" sz="1400" dirty="0" smtClean="0">
                <a:latin typeface="Cambria" panose="02040503050406030204" pitchFamily="18" charset="0"/>
              </a:rPr>
              <a:t>rofilu Centrum Innowacji i Transferu Technologii UPP na portalu społecznościowym </a:t>
            </a:r>
            <a:r>
              <a:rPr lang="pl-PL" sz="1400" dirty="0">
                <a:latin typeface="Cambria" panose="02040503050406030204" pitchFamily="18" charset="0"/>
              </a:rPr>
              <a:t>F</a:t>
            </a:r>
            <a:r>
              <a:rPr lang="pl-PL" sz="1400" dirty="0" smtClean="0">
                <a:latin typeface="Cambria" panose="02040503050406030204" pitchFamily="18" charset="0"/>
              </a:rPr>
              <a:t>acebook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 smtClean="0">
                <a:latin typeface="Cambria" panose="02040503050406030204" pitchFamily="18" charset="0"/>
              </a:rPr>
              <a:t>mailing elektroniczny za pośrednictwem: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Informatora UPP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Cambria" panose="02040503050406030204" pitchFamily="18" charset="0"/>
              </a:rPr>
              <a:t>Centrum Innowacji i Transferu Technologii UPP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mbria" panose="02040503050406030204" pitchFamily="18" charset="0"/>
              </a:rPr>
              <a:t>a</a:t>
            </a:r>
            <a:r>
              <a:rPr lang="pl-PL" sz="1600" dirty="0" smtClean="0">
                <a:latin typeface="Cambria" panose="02040503050406030204" pitchFamily="18" charset="0"/>
              </a:rPr>
              <a:t>rtykuły </a:t>
            </a:r>
            <a:r>
              <a:rPr lang="pl-PL" sz="1600" dirty="0">
                <a:latin typeface="Cambria" panose="02040503050406030204" pitchFamily="18" charset="0"/>
              </a:rPr>
              <a:t>zamieszczone we Wieściach </a:t>
            </a:r>
            <a:r>
              <a:rPr lang="pl-PL" sz="1600" dirty="0" smtClean="0">
                <a:latin typeface="Cambria" panose="02040503050406030204" pitchFamily="18" charset="0"/>
              </a:rPr>
              <a:t>Akademickich UPP </a:t>
            </a:r>
            <a:r>
              <a:rPr lang="pl-PL" sz="1600" dirty="0">
                <a:latin typeface="Cambria" panose="02040503050406030204" pitchFamily="18" charset="0"/>
              </a:rPr>
              <a:t>(styczeń-luty 2017 oraz maj-czerwiec 2017</a:t>
            </a:r>
            <a:r>
              <a:rPr lang="pl-PL" sz="1600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 smtClean="0">
                <a:latin typeface="Cambria" panose="02040503050406030204" pitchFamily="18" charset="0"/>
              </a:rPr>
              <a:t>plakaty i ulotki informacyjne rozwieszone w budynkach poszczególnych wydziałów Uniwersytetu oraz w budynku Collegium Maximum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 smtClean="0">
                <a:latin typeface="Cambria" panose="02040503050406030204" pitchFamily="18" charset="0"/>
              </a:rPr>
              <a:t>informacje przekazywane drogą telefoniczną lub ustnie</a:t>
            </a:r>
            <a:endParaRPr lang="pl-PL" sz="1600" dirty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4179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005" y="35605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Moduły coachingowych sesji warsztatowych</a:t>
            </a:r>
            <a:endParaRPr lang="pl-PL" sz="3600" b="1" dirty="0">
              <a:latin typeface="Cambria" panose="02040503050406030204" pitchFamily="18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578619390"/>
              </p:ext>
            </p:extLst>
          </p:nvPr>
        </p:nvGraphicFramePr>
        <p:xfrm>
          <a:off x="1896628" y="1292682"/>
          <a:ext cx="7835331" cy="519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259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306381" y="36360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ambria" panose="02040503050406030204" pitchFamily="18" charset="0"/>
              </a:rPr>
              <a:t>Specjalizacje </a:t>
            </a:r>
            <a:endParaRPr lang="pl-PL" sz="36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097371"/>
              </p:ext>
            </p:extLst>
          </p:nvPr>
        </p:nvGraphicFramePr>
        <p:xfrm>
          <a:off x="340181" y="1474329"/>
          <a:ext cx="10898875" cy="470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934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509629"/>
              </p:ext>
            </p:extLst>
          </p:nvPr>
        </p:nvGraphicFramePr>
        <p:xfrm>
          <a:off x="1279034" y="753708"/>
          <a:ext cx="9021169" cy="474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1896628" y="5526470"/>
            <a:ext cx="837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Cambria" panose="02040503050406030204" pitchFamily="18" charset="0"/>
              </a:rPr>
              <a:t>Liczba uczestników coachingowych sesji warsztatowych: </a:t>
            </a:r>
            <a:r>
              <a:rPr lang="pl-PL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230</a:t>
            </a:r>
            <a:r>
              <a:rPr lang="pl-PL" dirty="0" smtClean="0">
                <a:latin typeface="Cambria" panose="02040503050406030204" pitchFamily="18" charset="0"/>
              </a:rPr>
              <a:t> osób</a:t>
            </a:r>
          </a:p>
          <a:p>
            <a:pPr algn="ctr"/>
            <a:r>
              <a:rPr lang="pl-PL" dirty="0" smtClean="0">
                <a:latin typeface="Cambria" panose="02040503050406030204" pitchFamily="18" charset="0"/>
              </a:rPr>
              <a:t>Liczba osób przeszkolonych w ramach coachingowych sesjach warsztatowych: </a:t>
            </a:r>
            <a:r>
              <a:rPr lang="pl-PL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125</a:t>
            </a:r>
            <a:endParaRPr lang="pl-PL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76" y="6364982"/>
            <a:ext cx="1386380" cy="41549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" y="93424"/>
            <a:ext cx="1708785" cy="6315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28903"/>
          <a:stretch/>
        </p:blipFill>
        <p:spPr>
          <a:xfrm>
            <a:off x="9682610" y="65184"/>
            <a:ext cx="2350622" cy="4230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5967967"/>
            <a:ext cx="1492301" cy="809742"/>
          </a:xfrm>
          <a:prstGeom prst="rect">
            <a:avLst/>
          </a:prstGeom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31869" y="6488155"/>
            <a:ext cx="6748272" cy="273844"/>
          </a:xfrm>
        </p:spPr>
        <p:txBody>
          <a:bodyPr/>
          <a:lstStyle/>
          <a:p>
            <a:r>
              <a:rPr lang="pl-PL" sz="825" dirty="0">
                <a:solidFill>
                  <a:schemeClr val="tx1"/>
                </a:solidFill>
                <a:latin typeface="Cambria" panose="02040503050406030204" pitchFamily="18" charset="0"/>
              </a:rPr>
              <a:t>Projekt nr 0014/DLG/2016 pt. </a:t>
            </a:r>
            <a:r>
              <a:rPr lang="pl-PL" sz="825" i="1" dirty="0">
                <a:solidFill>
                  <a:schemeClr val="tx1"/>
                </a:solidFill>
                <a:latin typeface="Cambria" panose="02040503050406030204" pitchFamily="18" charset="0"/>
              </a:rPr>
              <a:t>InnCOM_PULS - instrumenty optymalizacji procesów komercjalizacji, kreowania innowacji, doskonalenia dialogu oraz wzrostu efektywności współpracy między nauką i gospodarką w ramach programu DIALOG Ministra Nauki i Szkolnictwa Wyższego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24" y="93424"/>
            <a:ext cx="2896590" cy="432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005" y="72874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latin typeface="Cambria" panose="02040503050406030204" pitchFamily="18" charset="0"/>
              </a:rPr>
              <a:t>I. Komercjalizacja </a:t>
            </a:r>
            <a:r>
              <a:rPr lang="pl-PL" sz="3200" b="1" dirty="0">
                <a:latin typeface="Cambria" panose="02040503050406030204" pitchFamily="18" charset="0"/>
              </a:rPr>
              <a:t>wyników badań - ocena potencjału</a:t>
            </a:r>
            <a:r>
              <a:rPr lang="pl-PL" sz="3200" dirty="0">
                <a:latin typeface="Cambria" panose="02040503050406030204" pitchFamily="18" charset="0"/>
              </a:rPr>
              <a:t/>
            </a:r>
            <a:br>
              <a:rPr lang="pl-PL" sz="3200" dirty="0">
                <a:latin typeface="Cambria" panose="02040503050406030204" pitchFamily="18" charset="0"/>
              </a:rPr>
            </a:br>
            <a:endParaRPr lang="pl-PL" sz="3200" dirty="0"/>
          </a:p>
        </p:txBody>
      </p:sp>
      <p:sp>
        <p:nvSpPr>
          <p:cNvPr id="2" name="Prostokąt 1"/>
          <p:cNvSpPr/>
          <p:nvPr/>
        </p:nvSpPr>
        <p:spPr>
          <a:xfrm>
            <a:off x="851914" y="1504553"/>
            <a:ext cx="106043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Przykładowe trendy rozwoju nowych technologii i </a:t>
            </a:r>
            <a:r>
              <a:rPr lang="pl-PL" dirty="0" smtClean="0">
                <a:latin typeface="Cambria" panose="02040503050406030204" pitchFamily="18" charset="0"/>
              </a:rPr>
              <a:t>produktów.</a:t>
            </a:r>
            <a:endParaRPr lang="pl-PL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latin typeface="Cambria" panose="02040503050406030204" pitchFamily="18" charset="0"/>
              </a:rPr>
              <a:t>Prezentacja </a:t>
            </a:r>
            <a:r>
              <a:rPr lang="pl-PL" dirty="0">
                <a:latin typeface="Cambria" panose="02040503050406030204" pitchFamily="18" charset="0"/>
              </a:rPr>
              <a:t>procesu komercjalizacji na Uniwersytecie Przyrodniczym w Poznaniu oraz na wybranych </a:t>
            </a:r>
            <a:r>
              <a:rPr lang="pl-PL" dirty="0" smtClean="0">
                <a:latin typeface="Cambria" panose="02040503050406030204" pitchFamily="18" charset="0"/>
              </a:rPr>
              <a:t>uczelniach.</a:t>
            </a:r>
            <a:endParaRPr lang="pl-PL" dirty="0" smtClean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latin typeface="Cambria" panose="02040503050406030204" pitchFamily="18" charset="0"/>
              </a:rPr>
              <a:t>Najnowsze </a:t>
            </a:r>
            <a:r>
              <a:rPr lang="pl-PL" dirty="0">
                <a:latin typeface="Cambria" panose="02040503050406030204" pitchFamily="18" charset="0"/>
              </a:rPr>
              <a:t>rozwiązania prawne </a:t>
            </a:r>
            <a:r>
              <a:rPr lang="pl-PL" dirty="0" smtClean="0">
                <a:latin typeface="Cambria" panose="02040503050406030204" pitchFamily="18" charset="0"/>
              </a:rPr>
              <a:t>m.in</a:t>
            </a:r>
            <a:r>
              <a:rPr lang="pl-PL" dirty="0">
                <a:latin typeface="Cambria" panose="02040503050406030204" pitchFamily="18" charset="0"/>
              </a:rPr>
              <a:t>. </a:t>
            </a:r>
            <a:r>
              <a:rPr lang="pl-PL" dirty="0" smtClean="0">
                <a:latin typeface="Cambria" panose="02040503050406030204" pitchFamily="18" charset="0"/>
              </a:rPr>
              <a:t>mała ustawa </a:t>
            </a:r>
            <a:r>
              <a:rPr lang="pl-PL" dirty="0">
                <a:latin typeface="Cambria" panose="02040503050406030204" pitchFamily="18" charset="0"/>
              </a:rPr>
              <a:t>o innowacyjności.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Projektowanie wskaźników produktu i rezultatu w projektach.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Planowanie strategii komercjalizacji i wdrożenia wyników badań.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Podział praw własności intelektualnej do wyników projektów. 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Strategie i znaczenie ochrony monopolu prawnego w projektach.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Definiowanie wartości dodanej i modelu biznesowego.</a:t>
            </a:r>
            <a:endParaRPr lang="pl-PL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Cambria" panose="02040503050406030204" pitchFamily="18" charset="0"/>
              </a:rPr>
              <a:t>Projektowanie kolejnych faz rozwoju technologii i produktów.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05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B050"/>
    </a:accent1>
    <a:accent2>
      <a:srgbClr val="00B0F0"/>
    </a:accent2>
    <a:accent3>
      <a:srgbClr val="FFC000"/>
    </a:accent3>
    <a:accent4>
      <a:srgbClr val="FD1711"/>
    </a:accent4>
    <a:accent5>
      <a:srgbClr val="5F497A"/>
    </a:accent5>
    <a:accent6>
      <a:srgbClr val="000000"/>
    </a:accent6>
    <a:hlink>
      <a:srgbClr val="0000FF"/>
    </a:hlink>
    <a:folHlink>
      <a:srgbClr val="800080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3085</Words>
  <Application>Microsoft Office PowerPoint</Application>
  <PresentationFormat>Panoramiczny</PresentationFormat>
  <Paragraphs>379</Paragraphs>
  <Slides>47</Slides>
  <Notes>45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Times New Roman</vt:lpstr>
      <vt:lpstr>Wingdings</vt:lpstr>
      <vt:lpstr>Motyw pakietu Office</vt:lpstr>
      <vt:lpstr> Jacek Wawrzynowicz  Poznań, 13.12.2017 r.     Opracowanie: Ewa Matuszak</vt:lpstr>
      <vt:lpstr>Działania w ramach zadania 1. </vt:lpstr>
      <vt:lpstr>Cel zadania </vt:lpstr>
      <vt:lpstr>Oczekiwane efekty</vt:lpstr>
      <vt:lpstr>Metody informowania o sesjach</vt:lpstr>
      <vt:lpstr>Moduły coachingowych sesji warsztatowych</vt:lpstr>
      <vt:lpstr>Specjalizacje </vt:lpstr>
      <vt:lpstr>Prezentacja programu PowerPoint</vt:lpstr>
      <vt:lpstr>I. Komercjalizacja wyników badań - ocena potencjału </vt:lpstr>
      <vt:lpstr>Prezentacja programu PowerPoint</vt:lpstr>
      <vt:lpstr>Prezentacja programu PowerPoint</vt:lpstr>
      <vt:lpstr>II. Efektywna prezentacja dla biznesu: oferta, teaser inwestycyjny, prototyp i wizualizacja </vt:lpstr>
      <vt:lpstr>Prezentacja programu PowerPoint</vt:lpstr>
      <vt:lpstr>Prezentacja programu PowerPoint</vt:lpstr>
      <vt:lpstr>III. Strategie wdrożeniowe i strategie produktowe: scenariusze, macierze, ryzyka </vt:lpstr>
      <vt:lpstr>Prezentacja programu PowerPoint</vt:lpstr>
      <vt:lpstr>Prezentacja programu PowerPoint</vt:lpstr>
      <vt:lpstr>IV. Promocja projektów rozwojowych,  upowszechnianie wyników badań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MATERIAŁY PROMUJĄCE PROJEKT</vt:lpstr>
      <vt:lpstr>Prezentacja programu PowerPoint</vt:lpstr>
      <vt:lpstr>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CIiTT UP Poznań</dc:creator>
  <cp:lastModifiedBy>CIiTT UP Poznań</cp:lastModifiedBy>
  <cp:revision>143</cp:revision>
  <dcterms:created xsi:type="dcterms:W3CDTF">2017-06-07T08:01:44Z</dcterms:created>
  <dcterms:modified xsi:type="dcterms:W3CDTF">2017-12-14T10:17:56Z</dcterms:modified>
</cp:coreProperties>
</file>